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38"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81F8B303-A7D0-4A55-AA2B-817881EF7C4A}" type="datetimeFigureOut">
              <a:rPr lang="sl-SI" smtClean="0"/>
              <a:t>22.6.2017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115087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81F8B303-A7D0-4A55-AA2B-817881EF7C4A}" type="datetimeFigureOut">
              <a:rPr lang="sl-SI" smtClean="0"/>
              <a:t>22.6.2017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108534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81F8B303-A7D0-4A55-AA2B-817881EF7C4A}" type="datetimeFigureOut">
              <a:rPr lang="sl-SI" smtClean="0"/>
              <a:t>22.6.2017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34060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81F8B303-A7D0-4A55-AA2B-817881EF7C4A}" type="datetimeFigureOut">
              <a:rPr lang="sl-SI" smtClean="0"/>
              <a:t>22.6.2017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298976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81F8B303-A7D0-4A55-AA2B-817881EF7C4A}" type="datetimeFigureOut">
              <a:rPr lang="sl-SI" smtClean="0"/>
              <a:t>22.6.2017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382102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81F8B303-A7D0-4A55-AA2B-817881EF7C4A}" type="datetimeFigureOut">
              <a:rPr lang="sl-SI" smtClean="0"/>
              <a:t>22.6.2017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1857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81F8B303-A7D0-4A55-AA2B-817881EF7C4A}" type="datetimeFigureOut">
              <a:rPr lang="sl-SI" smtClean="0"/>
              <a:t>22.6.2017</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204444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81F8B303-A7D0-4A55-AA2B-817881EF7C4A}" type="datetimeFigureOut">
              <a:rPr lang="sl-SI" smtClean="0"/>
              <a:t>22.6.2017</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61190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81F8B303-A7D0-4A55-AA2B-817881EF7C4A}" type="datetimeFigureOut">
              <a:rPr lang="sl-SI" smtClean="0"/>
              <a:t>22.6.2017</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104732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81F8B303-A7D0-4A55-AA2B-817881EF7C4A}" type="datetimeFigureOut">
              <a:rPr lang="sl-SI" smtClean="0"/>
              <a:t>22.6.2017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32939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81F8B303-A7D0-4A55-AA2B-817881EF7C4A}" type="datetimeFigureOut">
              <a:rPr lang="sl-SI" smtClean="0"/>
              <a:t>22.6.2017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2E8C82E-6517-40B7-AD35-23356B23EDE7}" type="slidenum">
              <a:rPr lang="sl-SI" smtClean="0"/>
              <a:t>‹#›</a:t>
            </a:fld>
            <a:endParaRPr lang="sl-SI"/>
          </a:p>
        </p:txBody>
      </p:sp>
    </p:spTree>
    <p:extLst>
      <p:ext uri="{BB962C8B-B14F-4D97-AF65-F5344CB8AC3E}">
        <p14:creationId xmlns:p14="http://schemas.microsoft.com/office/powerpoint/2010/main" val="325556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000">
              <a:srgbClr val="FFFFCC"/>
            </a:gs>
            <a:gs pos="74000">
              <a:schemeClr val="accent1">
                <a:lumMod val="45000"/>
                <a:lumOff val="55000"/>
              </a:schemeClr>
            </a:gs>
            <a:gs pos="9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8B303-A7D0-4A55-AA2B-817881EF7C4A}" type="datetimeFigureOut">
              <a:rPr lang="sl-SI" smtClean="0"/>
              <a:t>22.6.2017</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8C82E-6517-40B7-AD35-23356B23EDE7}" type="slidenum">
              <a:rPr lang="sl-SI" smtClean="0"/>
              <a:t>‹#›</a:t>
            </a:fld>
            <a:endParaRPr lang="sl-SI"/>
          </a:p>
        </p:txBody>
      </p:sp>
    </p:spTree>
    <p:extLst>
      <p:ext uri="{BB962C8B-B14F-4D97-AF65-F5344CB8AC3E}">
        <p14:creationId xmlns:p14="http://schemas.microsoft.com/office/powerpoint/2010/main" val="163422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524000" y="2967335"/>
            <a:ext cx="9144000" cy="2290465"/>
          </a:xfrm>
        </p:spPr>
        <p:txBody>
          <a:bodyPr/>
          <a:lstStyle/>
          <a:p>
            <a:r>
              <a:rPr lang="sl-SI" dirty="0"/>
              <a:t>Rok </a:t>
            </a:r>
            <a:r>
              <a:rPr lang="sl-SI" dirty="0" err="1"/>
              <a:t>Valte</a:t>
            </a:r>
            <a:r>
              <a:rPr lang="sl-SI" dirty="0"/>
              <a:t>, Nik M. Kopriva, Jaka </a:t>
            </a:r>
            <a:r>
              <a:rPr lang="sl-SI" dirty="0" err="1"/>
              <a:t>Valte</a:t>
            </a:r>
            <a:r>
              <a:rPr lang="sl-SI" dirty="0"/>
              <a:t>, Luka Pek</a:t>
            </a:r>
          </a:p>
          <a:p>
            <a:endParaRPr lang="sl-SI" dirty="0"/>
          </a:p>
        </p:txBody>
      </p:sp>
      <p:sp>
        <p:nvSpPr>
          <p:cNvPr id="4" name="Pravokotnik 3"/>
          <p:cNvSpPr/>
          <p:nvPr/>
        </p:nvSpPr>
        <p:spPr>
          <a:xfrm>
            <a:off x="3385832" y="733093"/>
            <a:ext cx="5326847" cy="2308324"/>
          </a:xfrm>
          <a:prstGeom prst="rect">
            <a:avLst/>
          </a:prstGeom>
          <a:noFill/>
        </p:spPr>
        <p:txBody>
          <a:bodyPr wrap="square" lIns="91440" tIns="45720" rIns="91440" bIns="45720">
            <a:spAutoFit/>
          </a:bodyPr>
          <a:lstStyle/>
          <a:p>
            <a:pPr algn="ctr"/>
            <a:r>
              <a:rPr lang="sl-SI"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Skrivnostna </a:t>
            </a:r>
          </a:p>
          <a:p>
            <a:pPr algn="ctr"/>
            <a:r>
              <a:rPr lang="sl-SI"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voda?</a:t>
            </a:r>
            <a:endParaRPr lang="sl-SI"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Slika 4" descr="C:\Users\PEK\AppData\Local\Packages\Microsoft.Windows.Photos_8wekyb3d8bbwe\TempState\ShareCache\20170421_181308.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5640" y="3293176"/>
            <a:ext cx="5760720" cy="3239135"/>
          </a:xfrm>
          <a:prstGeom prst="rect">
            <a:avLst/>
          </a:prstGeom>
          <a:noFill/>
          <a:ln>
            <a:noFill/>
          </a:ln>
        </p:spPr>
      </p:pic>
    </p:spTree>
    <p:extLst>
      <p:ext uri="{BB962C8B-B14F-4D97-AF65-F5344CB8AC3E}">
        <p14:creationId xmlns:p14="http://schemas.microsoft.com/office/powerpoint/2010/main" val="959853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t/>
            </a:r>
            <a:br>
              <a:rPr lang="sl-SI" dirty="0"/>
            </a:br>
            <a:endParaRPr lang="sl-SI" dirty="0"/>
          </a:p>
        </p:txBody>
      </p:sp>
      <p:sp>
        <p:nvSpPr>
          <p:cNvPr id="3" name="Označba mesta vsebine 2"/>
          <p:cNvSpPr>
            <a:spLocks noGrp="1"/>
          </p:cNvSpPr>
          <p:nvPr>
            <p:ph idx="1"/>
          </p:nvPr>
        </p:nvSpPr>
        <p:spPr>
          <a:xfrm>
            <a:off x="838200" y="365125"/>
            <a:ext cx="10515600" cy="5811838"/>
          </a:xfrm>
        </p:spPr>
        <p:txBody>
          <a:bodyPr/>
          <a:lstStyle/>
          <a:p>
            <a:r>
              <a:rPr lang="sl-SI" b="1" dirty="0"/>
              <a:t>Merjenje temperature vode 13.6.2017 ob 19:30</a:t>
            </a:r>
            <a:endParaRPr lang="sl-SI" dirty="0"/>
          </a:p>
        </p:txBody>
      </p:sp>
      <p:sp>
        <p:nvSpPr>
          <p:cNvPr id="4" name="Pravokotnik 3"/>
          <p:cNvSpPr/>
          <p:nvPr/>
        </p:nvSpPr>
        <p:spPr>
          <a:xfrm>
            <a:off x="838200" y="1114425"/>
            <a:ext cx="8305800" cy="2807820"/>
          </a:xfrm>
          <a:prstGeom prst="rect">
            <a:avLst/>
          </a:prstGeom>
        </p:spPr>
        <p:txBody>
          <a:bodyPr wrap="square">
            <a:spAutoFit/>
          </a:bodyPr>
          <a:lstStyle/>
          <a:p>
            <a:pPr>
              <a:lnSpc>
                <a:spcPct val="107000"/>
              </a:lnSpc>
              <a:spcAft>
                <a:spcPts val="800"/>
              </a:spcAft>
              <a:tabLst>
                <a:tab pos="4049395" algn="l"/>
              </a:tabLst>
            </a:pPr>
            <a:endParaRPr lang="sl-SI" sz="28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49395" algn="l"/>
              </a:tabLst>
            </a:pPr>
            <a:r>
              <a:rPr lang="sl-SI" sz="2800" b="1" dirty="0" smtClean="0">
                <a:latin typeface="Calibri" panose="020F0502020204030204" pitchFamily="34" charset="0"/>
                <a:ea typeface="Calibri" panose="020F0502020204030204" pitchFamily="34" charset="0"/>
                <a:cs typeface="Times New Roman" panose="02020603050405020304" pitchFamily="18" charset="0"/>
              </a:rPr>
              <a:t>Zunanja </a:t>
            </a:r>
            <a:r>
              <a:rPr lang="sl-SI" sz="2800" b="1" dirty="0">
                <a:latin typeface="Calibri" panose="020F0502020204030204" pitchFamily="34" charset="0"/>
                <a:ea typeface="Calibri" panose="020F0502020204030204" pitchFamily="34" charset="0"/>
                <a:cs typeface="Times New Roman" panose="02020603050405020304" pitchFamily="18" charset="0"/>
              </a:rPr>
              <a:t>temperatura: 28 °C</a:t>
            </a:r>
            <a:endParaRPr lang="sl-SI"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49395" algn="l"/>
              </a:tabLst>
            </a:pPr>
            <a:r>
              <a:rPr lang="sl-SI" sz="2800" b="1" dirty="0">
                <a:latin typeface="Calibri" panose="020F0502020204030204" pitchFamily="34" charset="0"/>
                <a:ea typeface="Calibri" panose="020F0502020204030204" pitchFamily="34" charset="0"/>
                <a:cs typeface="Times New Roman" panose="02020603050405020304" pitchFamily="18" charset="0"/>
              </a:rPr>
              <a:t>Savinja </a:t>
            </a:r>
            <a:r>
              <a:rPr lang="sl-SI" sz="2800" dirty="0">
                <a:latin typeface="Calibri" panose="020F0502020204030204" pitchFamily="34" charset="0"/>
                <a:ea typeface="Calibri" panose="020F0502020204030204" pitchFamily="34" charset="0"/>
                <a:cs typeface="Times New Roman" panose="02020603050405020304" pitchFamily="18" charset="0"/>
              </a:rPr>
              <a:t>: </a:t>
            </a:r>
            <a:r>
              <a:rPr lang="sl-SI" sz="2800" b="1" dirty="0">
                <a:latin typeface="Calibri" panose="020F0502020204030204" pitchFamily="34" charset="0"/>
                <a:ea typeface="Calibri" panose="020F0502020204030204" pitchFamily="34" charset="0"/>
                <a:cs typeface="Times New Roman" panose="02020603050405020304" pitchFamily="18" charset="0"/>
              </a:rPr>
              <a:t>19,9°C</a:t>
            </a:r>
            <a:endParaRPr lang="sl-SI"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49395" algn="l"/>
              </a:tabLst>
            </a:pPr>
            <a:r>
              <a:rPr lang="sl-SI"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Ribnik : 20,0°C</a:t>
            </a:r>
            <a:endParaRPr lang="sl-SI"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49395" algn="l"/>
              </a:tabLst>
            </a:pPr>
            <a:r>
              <a:rPr lang="sl-SI"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Struga : 19,9°C</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Slika 4" descr="C:\Users\PEK\AppData\Local\Packages\Microsoft.Windows.Photos_8wekyb3d8bbwe\TempState\ShareCache\20170421_181656.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28641" y="1933576"/>
            <a:ext cx="6788151" cy="4243387"/>
          </a:xfrm>
          <a:prstGeom prst="rect">
            <a:avLst/>
          </a:prstGeom>
          <a:noFill/>
          <a:ln>
            <a:noFill/>
          </a:ln>
        </p:spPr>
      </p:pic>
    </p:spTree>
    <p:extLst>
      <p:ext uri="{BB962C8B-B14F-4D97-AF65-F5344CB8AC3E}">
        <p14:creationId xmlns:p14="http://schemas.microsoft.com/office/powerpoint/2010/main" val="3558468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3200" b="1" i="1" dirty="0">
                <a:solidFill>
                  <a:srgbClr val="0070C0"/>
                </a:solidFill>
              </a:rPr>
              <a:t>V strugi smo iskali majhne ribice in izmerili temperaturo</a:t>
            </a:r>
            <a:r>
              <a:rPr lang="sl-SI" sz="3200" b="1" dirty="0">
                <a:solidFill>
                  <a:srgbClr val="0070C0"/>
                </a:solidFill>
              </a:rPr>
              <a:t/>
            </a:r>
            <a:br>
              <a:rPr lang="sl-SI" sz="3200" b="1" dirty="0">
                <a:solidFill>
                  <a:srgbClr val="0070C0"/>
                </a:solidFill>
              </a:rPr>
            </a:br>
            <a:r>
              <a:rPr lang="sl-SI" sz="3200" b="1" i="1" dirty="0">
                <a:solidFill>
                  <a:srgbClr val="0070C0"/>
                </a:solidFill>
              </a:rPr>
              <a:t>vode</a:t>
            </a:r>
            <a:endParaRPr lang="sl-SI" sz="3200" b="1" dirty="0">
              <a:solidFill>
                <a:srgbClr val="0070C0"/>
              </a:solidFill>
            </a:endParaRPr>
          </a:p>
        </p:txBody>
      </p:sp>
      <p:pic>
        <p:nvPicPr>
          <p:cNvPr id="4" name="Označba mesta vsebine 3" descr="C:\Users\PEK\AppData\Local\Packages\Microsoft.Windows.Photos_8wekyb3d8bbwe\TempState\ShareCache\20170421_182017.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910840" y="1906139"/>
            <a:ext cx="6938010" cy="4256535"/>
          </a:xfrm>
          <a:prstGeom prst="rect">
            <a:avLst/>
          </a:prstGeom>
          <a:noFill/>
          <a:ln>
            <a:noFill/>
          </a:ln>
        </p:spPr>
      </p:pic>
    </p:spTree>
    <p:extLst>
      <p:ext uri="{BB962C8B-B14F-4D97-AF65-F5344CB8AC3E}">
        <p14:creationId xmlns:p14="http://schemas.microsoft.com/office/powerpoint/2010/main" val="3360682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5581650" cy="1325564"/>
          </a:xfrm>
        </p:spPr>
        <p:txBody>
          <a:bodyPr>
            <a:normAutofit fontScale="90000"/>
          </a:bodyPr>
          <a:lstStyle/>
          <a:p>
            <a:pPr algn="ctr"/>
            <a:r>
              <a:rPr lang="sl-SI" sz="3200" b="1" i="1" dirty="0">
                <a:solidFill>
                  <a:srgbClr val="0070C0"/>
                </a:solidFill>
              </a:rPr>
              <a:t>Ustavili smo se pri mlinu v </a:t>
            </a:r>
            <a:r>
              <a:rPr lang="sl-SI" sz="3200" b="1" i="1" dirty="0" err="1">
                <a:solidFill>
                  <a:srgbClr val="0070C0"/>
                </a:solidFill>
              </a:rPr>
              <a:t>Budnovi</a:t>
            </a:r>
            <a:r>
              <a:rPr lang="sl-SI" sz="3200" b="1" i="1" dirty="0">
                <a:solidFill>
                  <a:srgbClr val="0070C0"/>
                </a:solidFill>
              </a:rPr>
              <a:t> žagi. </a:t>
            </a:r>
            <a:r>
              <a:rPr lang="sl-SI" sz="3200" b="1" i="1" dirty="0" smtClean="0">
                <a:solidFill>
                  <a:srgbClr val="0070C0"/>
                </a:solidFill>
              </a:rPr>
              <a:t/>
            </a:r>
            <a:br>
              <a:rPr lang="sl-SI" sz="3200" b="1" i="1" dirty="0" smtClean="0">
                <a:solidFill>
                  <a:srgbClr val="0070C0"/>
                </a:solidFill>
              </a:rPr>
            </a:br>
            <a:r>
              <a:rPr lang="sl-SI" sz="3200" b="1" i="1" dirty="0" smtClean="0">
                <a:solidFill>
                  <a:srgbClr val="0070C0"/>
                </a:solidFill>
              </a:rPr>
              <a:t>Mlin </a:t>
            </a:r>
            <a:r>
              <a:rPr lang="sl-SI" sz="3200" b="1" i="1" dirty="0">
                <a:solidFill>
                  <a:srgbClr val="0070C0"/>
                </a:solidFill>
              </a:rPr>
              <a:t>na vodi lahko proizvede veliko elektrike.</a:t>
            </a:r>
            <a:endParaRPr lang="sl-SI" sz="3200" b="1" dirty="0">
              <a:solidFill>
                <a:srgbClr val="0070C0"/>
              </a:solidFill>
            </a:endParaRPr>
          </a:p>
        </p:txBody>
      </p:sp>
      <p:pic>
        <p:nvPicPr>
          <p:cNvPr id="4" name="Označba mesta vsebine 3" descr="C:\Users\PEK\AppData\Local\Packages\Microsoft.Windows.Photos_8wekyb3d8bbwe\TempState\ShareCache\20170421_182243.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rot="19446117">
            <a:off x="1378720" y="1920875"/>
            <a:ext cx="2443210" cy="4351338"/>
          </a:xfrm>
          <a:prstGeom prst="rect">
            <a:avLst/>
          </a:prstGeom>
          <a:noFill/>
          <a:ln>
            <a:noFill/>
          </a:ln>
        </p:spPr>
      </p:pic>
      <p:sp>
        <p:nvSpPr>
          <p:cNvPr id="5" name="Pravokotnik 4"/>
          <p:cNvSpPr/>
          <p:nvPr/>
        </p:nvSpPr>
        <p:spPr>
          <a:xfrm>
            <a:off x="7562170" y="1254188"/>
            <a:ext cx="2965684" cy="595932"/>
          </a:xfrm>
          <a:prstGeom prst="rect">
            <a:avLst/>
          </a:prstGeom>
        </p:spPr>
        <p:txBody>
          <a:bodyPr wrap="none">
            <a:spAutoFit/>
          </a:bodyPr>
          <a:lstStyle/>
          <a:p>
            <a:pPr>
              <a:lnSpc>
                <a:spcPct val="107000"/>
              </a:lnSpc>
              <a:spcAft>
                <a:spcPts val="800"/>
              </a:spcAft>
            </a:pPr>
            <a:r>
              <a:rPr lang="sl-SI" sz="32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Ni potonil flos ….</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Slika 5" descr="C:\Users\PEK\AppData\Local\Packages\Microsoft.Windows.Photos_8wekyb3d8bbwe\TempState\ShareCache\20170421_182348.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43876" y="1850120"/>
            <a:ext cx="4802273" cy="3826644"/>
          </a:xfrm>
          <a:prstGeom prst="rect">
            <a:avLst/>
          </a:prstGeom>
          <a:noFill/>
          <a:ln>
            <a:noFill/>
          </a:ln>
        </p:spPr>
      </p:pic>
    </p:spTree>
    <p:extLst>
      <p:ext uri="{BB962C8B-B14F-4D97-AF65-F5344CB8AC3E}">
        <p14:creationId xmlns:p14="http://schemas.microsoft.com/office/powerpoint/2010/main" val="2304266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sz="4000" b="1" i="1" dirty="0" smtClean="0">
                <a:solidFill>
                  <a:srgbClr val="0070C0"/>
                </a:solidFill>
              </a:rPr>
              <a:t/>
            </a:r>
            <a:br>
              <a:rPr lang="sl-SI" sz="4000" b="1" i="1" dirty="0" smtClean="0">
                <a:solidFill>
                  <a:srgbClr val="0070C0"/>
                </a:solidFill>
              </a:rPr>
            </a:br>
            <a:r>
              <a:rPr lang="sl-SI" sz="4000" b="1" i="1" dirty="0" smtClean="0">
                <a:solidFill>
                  <a:srgbClr val="0070C0"/>
                </a:solidFill>
              </a:rPr>
              <a:t>Poleg </a:t>
            </a:r>
            <a:r>
              <a:rPr lang="sl-SI" sz="4000" b="1" i="1" dirty="0">
                <a:solidFill>
                  <a:srgbClr val="0070C0"/>
                </a:solidFill>
              </a:rPr>
              <a:t>rib v ribniku smo še srečali dve raci in našli kačjega pastirja</a:t>
            </a:r>
            <a:r>
              <a:rPr lang="sl-SI" dirty="0"/>
              <a:t/>
            </a:r>
            <a:br>
              <a:rPr lang="sl-SI" dirty="0"/>
            </a:br>
            <a:endParaRPr lang="sl-SI" dirty="0"/>
          </a:p>
        </p:txBody>
      </p:sp>
      <p:pic>
        <p:nvPicPr>
          <p:cNvPr id="7" name="Označba mesta vsebine 6" descr="C:\Users\PEK\AppData\Local\Packages\Microsoft.Windows.Photos_8wekyb3d8bbwe\TempState\ShareCache\20170521_133100.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6243724" y="3160150"/>
            <a:ext cx="5324302" cy="2996738"/>
          </a:xfrm>
          <a:prstGeom prst="rect">
            <a:avLst/>
          </a:prstGeom>
          <a:noFill/>
          <a:ln>
            <a:noFill/>
          </a:ln>
        </p:spPr>
      </p:pic>
      <p:pic>
        <p:nvPicPr>
          <p:cNvPr id="8" name="Slika 7" descr="C:\Users\PEK\AppData\Local\Packages\Microsoft.Windows.Photos_8wekyb3d8bbwe\TempState\ShareCache\20170421_183501.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3957" y="1824037"/>
            <a:ext cx="5712143" cy="3462337"/>
          </a:xfrm>
          <a:prstGeom prst="rect">
            <a:avLst/>
          </a:prstGeom>
          <a:noFill/>
          <a:ln>
            <a:noFill/>
          </a:ln>
        </p:spPr>
      </p:pic>
    </p:spTree>
    <p:extLst>
      <p:ext uri="{BB962C8B-B14F-4D97-AF65-F5344CB8AC3E}">
        <p14:creationId xmlns:p14="http://schemas.microsoft.com/office/powerpoint/2010/main" val="591333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4000" b="1" i="1" dirty="0">
                <a:solidFill>
                  <a:srgbClr val="0070C0"/>
                </a:solidFill>
              </a:rPr>
              <a:t>V Savinji smo ujeli </a:t>
            </a:r>
            <a:r>
              <a:rPr lang="sl-SI" sz="4000" b="1" i="1" dirty="0" smtClean="0">
                <a:solidFill>
                  <a:srgbClr val="0070C0"/>
                </a:solidFill>
              </a:rPr>
              <a:t>Kapa, </a:t>
            </a:r>
            <a:r>
              <a:rPr lang="sl-SI" sz="4000" b="1" i="1" dirty="0">
                <a:solidFill>
                  <a:srgbClr val="0070C0"/>
                </a:solidFill>
              </a:rPr>
              <a:t>ga slikali in potem spustili nazaj  v reko</a:t>
            </a:r>
            <a:r>
              <a:rPr lang="sl-SI" sz="4000" b="1" i="1" dirty="0" smtClean="0">
                <a:solidFill>
                  <a:srgbClr val="0070C0"/>
                </a:solidFill>
              </a:rPr>
              <a:t>. Poleg </a:t>
            </a:r>
            <a:r>
              <a:rPr lang="sl-SI" sz="4000" b="1" i="1" dirty="0">
                <a:solidFill>
                  <a:srgbClr val="0070C0"/>
                </a:solidFill>
              </a:rPr>
              <a:t>Kapa so še vidne majhne </a:t>
            </a:r>
            <a:r>
              <a:rPr lang="sl-SI" sz="4000" b="1" i="1" dirty="0" smtClean="0">
                <a:solidFill>
                  <a:srgbClr val="0070C0"/>
                </a:solidFill>
              </a:rPr>
              <a:t>ribice</a:t>
            </a:r>
            <a:r>
              <a:rPr lang="sl-SI" b="1" i="1" dirty="0" smtClean="0">
                <a:solidFill>
                  <a:srgbClr val="0070C0"/>
                </a:solidFill>
              </a:rPr>
              <a:t>.</a:t>
            </a:r>
            <a:endParaRPr lang="sl-SI" b="1" i="1" dirty="0">
              <a:solidFill>
                <a:srgbClr val="0070C0"/>
              </a:solidFill>
            </a:endParaRPr>
          </a:p>
        </p:txBody>
      </p:sp>
      <p:pic>
        <p:nvPicPr>
          <p:cNvPr id="6" name="Označba mesta vsebine 5" descr="C:\Users\PEK\Pictures\Camera Roll\Screenshot_20170614-153543.png"/>
          <p:cNvPicPr>
            <a:picLocks noGrp="1"/>
          </p:cNvPicPr>
          <p:nvPr>
            <p:ph idx="1"/>
          </p:nvPr>
        </p:nvPicPr>
        <p:blipFill rotWithShape="1">
          <a:blip r:embed="rId2" cstate="screen">
            <a:extLst>
              <a:ext uri="{28A0092B-C50C-407E-A947-70E740481C1C}">
                <a14:useLocalDpi xmlns:a14="http://schemas.microsoft.com/office/drawing/2010/main"/>
              </a:ext>
            </a:extLst>
          </a:blip>
          <a:srcRect l="294" t="33465" r="290" b="33728"/>
          <a:stretch/>
        </p:blipFill>
        <p:spPr bwMode="auto">
          <a:xfrm>
            <a:off x="2387442" y="1825625"/>
            <a:ext cx="7417116" cy="4351338"/>
          </a:xfrm>
          <a:prstGeom prst="rect">
            <a:avLst/>
          </a:prstGeom>
          <a:noFill/>
          <a:ln>
            <a:noFill/>
          </a:ln>
          <a:effectLst>
            <a:softEdge rad="254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7429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806450"/>
          </a:xfrm>
        </p:spPr>
        <p:txBody>
          <a:bodyPr>
            <a:normAutofit fontScale="90000"/>
          </a:bodyPr>
          <a:lstStyle/>
          <a:p>
            <a:pPr algn="ctr"/>
            <a:r>
              <a:rPr lang="sl-SI" sz="3200" b="1" i="1" dirty="0" smtClean="0">
                <a:solidFill>
                  <a:srgbClr val="0070C0"/>
                </a:solidFill>
              </a:rPr>
              <a:t/>
            </a:r>
            <a:br>
              <a:rPr lang="sl-SI" sz="3200" b="1" i="1" dirty="0" smtClean="0">
                <a:solidFill>
                  <a:srgbClr val="0070C0"/>
                </a:solidFill>
              </a:rPr>
            </a:br>
            <a:r>
              <a:rPr lang="sl-SI" sz="4000" b="1" i="1" dirty="0" smtClean="0">
                <a:solidFill>
                  <a:srgbClr val="0070C0"/>
                </a:solidFill>
              </a:rPr>
              <a:t>V </a:t>
            </a:r>
            <a:r>
              <a:rPr lang="sl-SI" sz="4000" b="1" i="1" dirty="0">
                <a:solidFill>
                  <a:srgbClr val="0070C0"/>
                </a:solidFill>
              </a:rPr>
              <a:t>Vrbju smo se še napili čiste izvirske vode</a:t>
            </a:r>
            <a:r>
              <a:rPr lang="sl-SI" sz="4000" dirty="0"/>
              <a:t/>
            </a:r>
            <a:br>
              <a:rPr lang="sl-SI" sz="4000" dirty="0"/>
            </a:br>
            <a:endParaRPr lang="sl-SI" sz="4000" dirty="0"/>
          </a:p>
        </p:txBody>
      </p:sp>
      <p:pic>
        <p:nvPicPr>
          <p:cNvPr id="4" name="Označba mesta vsebine 3" descr="C:\Users\PEK\AppData\Local\Packages\Microsoft.Windows.Photos_8wekyb3d8bbwe\TempState\ShareCache\20170421_185600.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841307" y="1619250"/>
            <a:ext cx="6509385" cy="4514850"/>
          </a:xfrm>
          <a:prstGeom prst="rect">
            <a:avLst/>
          </a:prstGeom>
          <a:noFill/>
          <a:ln>
            <a:noFill/>
          </a:ln>
        </p:spPr>
      </p:pic>
    </p:spTree>
    <p:extLst>
      <p:ext uri="{BB962C8B-B14F-4D97-AF65-F5344CB8AC3E}">
        <p14:creationId xmlns:p14="http://schemas.microsoft.com/office/powerpoint/2010/main" val="1547769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sz="4000" b="1" i="1" dirty="0" smtClean="0">
                <a:solidFill>
                  <a:srgbClr val="0070C0"/>
                </a:solidFill>
              </a:rPr>
              <a:t/>
            </a:r>
            <a:br>
              <a:rPr lang="sl-SI" sz="4000" b="1" i="1" dirty="0" smtClean="0">
                <a:solidFill>
                  <a:srgbClr val="0070C0"/>
                </a:solidFill>
              </a:rPr>
            </a:br>
            <a:r>
              <a:rPr lang="sl-SI" sz="3600" b="1" i="1" dirty="0" smtClean="0">
                <a:solidFill>
                  <a:srgbClr val="0070C0"/>
                </a:solidFill>
              </a:rPr>
              <a:t>Zastavili </a:t>
            </a:r>
            <a:r>
              <a:rPr lang="sl-SI" sz="3600" b="1" i="1" dirty="0">
                <a:solidFill>
                  <a:srgbClr val="0070C0"/>
                </a:solidFill>
              </a:rPr>
              <a:t>smo nekaj vprašanj gospe Mileni </a:t>
            </a:r>
            <a:r>
              <a:rPr lang="sl-SI" sz="3600" b="1" i="1" dirty="0" err="1">
                <a:solidFill>
                  <a:srgbClr val="0070C0"/>
                </a:solidFill>
              </a:rPr>
              <a:t>Ermenc</a:t>
            </a:r>
            <a:r>
              <a:rPr lang="sl-SI" sz="3600" b="1" i="1" dirty="0">
                <a:solidFill>
                  <a:srgbClr val="0070C0"/>
                </a:solidFill>
              </a:rPr>
              <a:t> in gospodu Božiču…. kako je bilo v starih časih</a:t>
            </a:r>
            <a:r>
              <a:rPr lang="sl-SI" dirty="0"/>
              <a:t/>
            </a:r>
            <a:br>
              <a:rPr lang="sl-SI" dirty="0"/>
            </a:br>
            <a:endParaRPr lang="sl-SI" dirty="0"/>
          </a:p>
        </p:txBody>
      </p:sp>
      <p:sp>
        <p:nvSpPr>
          <p:cNvPr id="3" name="Označba mesta vsebine 2"/>
          <p:cNvSpPr>
            <a:spLocks noGrp="1"/>
          </p:cNvSpPr>
          <p:nvPr>
            <p:ph idx="1"/>
          </p:nvPr>
        </p:nvSpPr>
        <p:spPr>
          <a:xfrm>
            <a:off x="771525" y="1495425"/>
            <a:ext cx="10582275" cy="4681538"/>
          </a:xfrm>
        </p:spPr>
        <p:txBody>
          <a:bodyPr>
            <a:normAutofit fontScale="62500" lnSpcReduction="20000"/>
          </a:bodyPr>
          <a:lstStyle/>
          <a:p>
            <a:r>
              <a:rPr lang="sl-SI" b="1" u="sng" dirty="0" smtClean="0">
                <a:solidFill>
                  <a:srgbClr val="FF0000"/>
                </a:solidFill>
              </a:rPr>
              <a:t>Kam </a:t>
            </a:r>
            <a:r>
              <a:rPr lang="sl-SI" b="1" u="sng" dirty="0">
                <a:solidFill>
                  <a:srgbClr val="FF0000"/>
                </a:solidFill>
              </a:rPr>
              <a:t>ste hodili po  vodo, ko še ni bilo vodovodov?</a:t>
            </a:r>
            <a:endParaRPr lang="sl-SI" b="1" dirty="0">
              <a:solidFill>
                <a:srgbClr val="FF0000"/>
              </a:solidFill>
            </a:endParaRPr>
          </a:p>
          <a:p>
            <a:pPr marL="0" indent="0">
              <a:buNone/>
            </a:pPr>
            <a:r>
              <a:rPr lang="sl-SI" dirty="0"/>
              <a:t>V Janezov« </a:t>
            </a:r>
            <a:r>
              <a:rPr lang="sl-SI" dirty="0" err="1"/>
              <a:t>studenc</a:t>
            </a:r>
            <a:r>
              <a:rPr lang="sl-SI" dirty="0"/>
              <a:t>« in v tatrmane ( vodnjake) so hodili po vodo. Kmetje so imeli </a:t>
            </a:r>
            <a:r>
              <a:rPr lang="sl-SI" dirty="0" err="1"/>
              <a:t>štirne</a:t>
            </a:r>
            <a:r>
              <a:rPr lang="sl-SI" dirty="0" smtClean="0"/>
              <a:t>.</a:t>
            </a:r>
          </a:p>
          <a:p>
            <a:pPr marL="0" indent="0">
              <a:buNone/>
            </a:pPr>
            <a:endParaRPr lang="sl-SI" dirty="0"/>
          </a:p>
          <a:p>
            <a:r>
              <a:rPr lang="sl-SI" b="1" u="sng" dirty="0" smtClean="0">
                <a:solidFill>
                  <a:srgbClr val="FF0000"/>
                </a:solidFill>
              </a:rPr>
              <a:t>Ste </a:t>
            </a:r>
            <a:r>
              <a:rPr lang="sl-SI" b="1" u="sng" dirty="0">
                <a:solidFill>
                  <a:srgbClr val="FF0000"/>
                </a:solidFill>
              </a:rPr>
              <a:t>bili zelo oddaljeni od vodnjaka?</a:t>
            </a:r>
            <a:endParaRPr lang="sl-SI" b="1" dirty="0">
              <a:solidFill>
                <a:srgbClr val="FF0000"/>
              </a:solidFill>
            </a:endParaRPr>
          </a:p>
          <a:p>
            <a:pPr marL="0" indent="0">
              <a:buNone/>
            </a:pPr>
            <a:r>
              <a:rPr lang="sl-SI" dirty="0" smtClean="0"/>
              <a:t>Ne</a:t>
            </a:r>
            <a:r>
              <a:rPr lang="sl-SI" dirty="0"/>
              <a:t>, ljudje v trgu smo imeli blizu </a:t>
            </a:r>
            <a:r>
              <a:rPr lang="sl-SI" dirty="0" smtClean="0"/>
              <a:t>vodo, </a:t>
            </a:r>
            <a:r>
              <a:rPr lang="sl-SI" dirty="0"/>
              <a:t>kmeti pa so bili zelo oddaljeni, zato so imeli </a:t>
            </a:r>
            <a:r>
              <a:rPr lang="sl-SI" dirty="0" err="1"/>
              <a:t>štirne</a:t>
            </a:r>
            <a:r>
              <a:rPr lang="sl-SI" dirty="0" smtClean="0"/>
              <a:t>.</a:t>
            </a:r>
          </a:p>
          <a:p>
            <a:pPr marL="0" indent="0">
              <a:buNone/>
            </a:pPr>
            <a:endParaRPr lang="sl-SI" dirty="0"/>
          </a:p>
          <a:p>
            <a:r>
              <a:rPr lang="sl-SI" b="1" u="sng" dirty="0" smtClean="0">
                <a:solidFill>
                  <a:srgbClr val="FF0000"/>
                </a:solidFill>
              </a:rPr>
              <a:t>Kako </a:t>
            </a:r>
            <a:r>
              <a:rPr lang="sl-SI" b="1" u="sng" dirty="0">
                <a:solidFill>
                  <a:srgbClr val="FF0000"/>
                </a:solidFill>
              </a:rPr>
              <a:t>ste zajemali vodo iz </a:t>
            </a:r>
            <a:r>
              <a:rPr lang="sl-SI" b="1" u="sng" dirty="0" smtClean="0">
                <a:solidFill>
                  <a:srgbClr val="FF0000"/>
                </a:solidFill>
              </a:rPr>
              <a:t>vodnjakov?</a:t>
            </a:r>
            <a:endParaRPr lang="sl-SI" b="1" dirty="0" smtClean="0">
              <a:solidFill>
                <a:srgbClr val="FF0000"/>
              </a:solidFill>
            </a:endParaRPr>
          </a:p>
          <a:p>
            <a:pPr marL="0" indent="0">
              <a:buNone/>
            </a:pPr>
            <a:r>
              <a:rPr lang="sl-SI" dirty="0" smtClean="0"/>
              <a:t>Vedro smo navezali na vrvico in vlekli vodo iz vodnjaka.</a:t>
            </a:r>
          </a:p>
          <a:p>
            <a:pPr marL="0" indent="0">
              <a:buNone/>
            </a:pPr>
            <a:endParaRPr lang="sl-SI" dirty="0" smtClean="0"/>
          </a:p>
          <a:p>
            <a:r>
              <a:rPr lang="sl-SI" b="1" u="sng" dirty="0" smtClean="0">
                <a:solidFill>
                  <a:srgbClr val="FF0000"/>
                </a:solidFill>
              </a:rPr>
              <a:t>Kdaj </a:t>
            </a:r>
            <a:r>
              <a:rPr lang="sl-SI" b="1" u="sng" dirty="0">
                <a:solidFill>
                  <a:srgbClr val="FF0000"/>
                </a:solidFill>
              </a:rPr>
              <a:t>ste dobili pitno vodo v hišo?</a:t>
            </a:r>
            <a:endParaRPr lang="sl-SI" b="1" dirty="0">
              <a:solidFill>
                <a:srgbClr val="FF0000"/>
              </a:solidFill>
            </a:endParaRPr>
          </a:p>
          <a:p>
            <a:pPr marL="0" indent="0">
              <a:buNone/>
            </a:pPr>
            <a:r>
              <a:rPr lang="sl-SI" dirty="0" smtClean="0"/>
              <a:t>Kakšnih </a:t>
            </a:r>
            <a:r>
              <a:rPr lang="sl-SI" dirty="0"/>
              <a:t>60 let nazaj smo dobili vodo v hišo</a:t>
            </a:r>
            <a:r>
              <a:rPr lang="sl-SI" dirty="0" smtClean="0"/>
              <a:t>, bila </a:t>
            </a:r>
            <a:r>
              <a:rPr lang="sl-SI" dirty="0"/>
              <a:t>sem stara 3 </a:t>
            </a:r>
            <a:r>
              <a:rPr lang="sl-SI" dirty="0" smtClean="0"/>
              <a:t>lete. Nismo </a:t>
            </a:r>
            <a:r>
              <a:rPr lang="sl-SI" dirty="0"/>
              <a:t>imeli </a:t>
            </a:r>
            <a:r>
              <a:rPr lang="sl-SI" dirty="0" smtClean="0"/>
              <a:t>kopalnic, kopali </a:t>
            </a:r>
            <a:r>
              <a:rPr lang="sl-SI" dirty="0"/>
              <a:t>smo se v </a:t>
            </a:r>
            <a:r>
              <a:rPr lang="sl-SI" dirty="0" err="1"/>
              <a:t>lavurju</a:t>
            </a:r>
            <a:r>
              <a:rPr lang="sl-SI" dirty="0"/>
              <a:t> in uporabljali stranišče na štrbunk</a:t>
            </a:r>
            <a:r>
              <a:rPr lang="sl-SI" dirty="0" smtClean="0"/>
              <a:t>.</a:t>
            </a:r>
          </a:p>
          <a:p>
            <a:pPr marL="0" indent="0">
              <a:buNone/>
            </a:pPr>
            <a:endParaRPr lang="sl-SI" dirty="0"/>
          </a:p>
          <a:p>
            <a:r>
              <a:rPr lang="sl-SI" b="1" u="sng" dirty="0" smtClean="0">
                <a:solidFill>
                  <a:srgbClr val="FF0000"/>
                </a:solidFill>
              </a:rPr>
              <a:t>Kako </a:t>
            </a:r>
            <a:r>
              <a:rPr lang="sl-SI" b="1" u="sng" dirty="0">
                <a:solidFill>
                  <a:srgbClr val="FF0000"/>
                </a:solidFill>
              </a:rPr>
              <a:t>ste vedeli katera voda je čista?</a:t>
            </a:r>
            <a:endParaRPr lang="sl-SI" b="1" dirty="0">
              <a:solidFill>
                <a:srgbClr val="FF0000"/>
              </a:solidFill>
            </a:endParaRPr>
          </a:p>
          <a:p>
            <a:pPr marL="0" indent="0">
              <a:buNone/>
            </a:pPr>
            <a:r>
              <a:rPr lang="sl-SI" dirty="0" smtClean="0"/>
              <a:t>V </a:t>
            </a:r>
            <a:r>
              <a:rPr lang="sl-SI" dirty="0"/>
              <a:t>starih časih smo vso vodo pili, ker ni bilo toliko onesnaženo okolje.</a:t>
            </a:r>
          </a:p>
        </p:txBody>
      </p:sp>
    </p:spTree>
    <p:extLst>
      <p:ext uri="{BB962C8B-B14F-4D97-AF65-F5344CB8AC3E}">
        <p14:creationId xmlns:p14="http://schemas.microsoft.com/office/powerpoint/2010/main" val="801053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43000" y="408136"/>
            <a:ext cx="10515600" cy="1325563"/>
          </a:xfrm>
        </p:spPr>
        <p:txBody>
          <a:bodyPr>
            <a:normAutofit fontScale="90000"/>
          </a:bodyPr>
          <a:lstStyle/>
          <a:p>
            <a:pPr algn="ctr"/>
            <a:r>
              <a:rPr lang="sl-SI" dirty="0"/>
              <a:t/>
            </a:r>
            <a:br>
              <a:rPr lang="sl-SI" dirty="0"/>
            </a:br>
            <a:r>
              <a:rPr lang="sl-SI" sz="89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Kaj je voda?</a:t>
            </a:r>
            <a:r>
              <a:rPr lang="sl-SI"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r>
            <a:br>
              <a:rPr lang="sl-SI"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sl-SI" dirty="0"/>
          </a:p>
        </p:txBody>
      </p:sp>
      <p:sp>
        <p:nvSpPr>
          <p:cNvPr id="3" name="Označba mesta vsebine 2"/>
          <p:cNvSpPr>
            <a:spLocks noGrp="1"/>
          </p:cNvSpPr>
          <p:nvPr>
            <p:ph idx="1"/>
          </p:nvPr>
        </p:nvSpPr>
        <p:spPr/>
        <p:txBody>
          <a:bodyPr/>
          <a:lstStyle/>
          <a:p>
            <a:pPr marL="0" indent="0">
              <a:buNone/>
            </a:pPr>
            <a:r>
              <a:rPr lang="sl-SI" dirty="0"/>
              <a:t>Dejstvo </a:t>
            </a:r>
            <a:r>
              <a:rPr lang="sl-SI" dirty="0" smtClean="0"/>
              <a:t>je, </a:t>
            </a:r>
            <a:r>
              <a:rPr lang="sl-SI" dirty="0"/>
              <a:t>da brez vode ne gre. Rabimo jo vsi, ljudje rastline in živali. Pravzaprav je voda tako vse </a:t>
            </a:r>
            <a:r>
              <a:rPr lang="sl-SI" dirty="0" smtClean="0"/>
              <a:t>prisotna, </a:t>
            </a:r>
            <a:r>
              <a:rPr lang="sl-SI" dirty="0"/>
              <a:t>da je mnogokrat očem nevidna, kje vse se nahaja in kje vse ima glavno besedo. Voda je zakon! Voda je kemijska spojina H2O. Ta pove da je molekula vode sestavljena iz dveh vodikov in enega kisikovega atoma. Ima čudno lastnost je brez vonja barve in okusa.</a:t>
            </a:r>
          </a:p>
          <a:p>
            <a:pPr marL="0" indent="0">
              <a:buNone/>
            </a:pPr>
            <a:endParaRPr lang="sl-SI" dirty="0"/>
          </a:p>
        </p:txBody>
      </p:sp>
      <p:pic>
        <p:nvPicPr>
          <p:cNvPr id="8" name="Slika 7" descr="Rezultat iskanja slik za h2o"/>
          <p:cNvPicPr/>
          <p:nvPr/>
        </p:nvPicPr>
        <p:blipFill>
          <a:blip r:embed="rId2">
            <a:extLst>
              <a:ext uri="{28A0092B-C50C-407E-A947-70E740481C1C}">
                <a14:useLocalDpi xmlns:a14="http://schemas.microsoft.com/office/drawing/2010/main"/>
              </a:ext>
            </a:extLst>
          </a:blip>
          <a:srcRect/>
          <a:stretch>
            <a:fillRect/>
          </a:stretch>
        </p:blipFill>
        <p:spPr bwMode="auto">
          <a:xfrm>
            <a:off x="4569142" y="4106069"/>
            <a:ext cx="2927033" cy="2162820"/>
          </a:xfrm>
          <a:prstGeom prst="rect">
            <a:avLst/>
          </a:prstGeom>
          <a:noFill/>
          <a:ln>
            <a:noFill/>
          </a:ln>
        </p:spPr>
      </p:pic>
    </p:spTree>
    <p:extLst>
      <p:ext uri="{BB962C8B-B14F-4D97-AF65-F5344CB8AC3E}">
        <p14:creationId xmlns:p14="http://schemas.microsoft.com/office/powerpoint/2010/main" val="2188277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20947" y="621102"/>
            <a:ext cx="10229491" cy="5598993"/>
          </a:xfrm>
        </p:spPr>
        <p:txBody>
          <a:bodyPr>
            <a:normAutofit/>
          </a:bodyPr>
          <a:lstStyle/>
          <a:p>
            <a:pPr marL="0" indent="0">
              <a:buNone/>
            </a:pPr>
            <a:r>
              <a:rPr lang="sl-SI" b="1" dirty="0">
                <a:solidFill>
                  <a:srgbClr val="FF0000"/>
                </a:solidFill>
              </a:rPr>
              <a:t>Pot vode od črpališča do kozarca…</a:t>
            </a:r>
          </a:p>
          <a:p>
            <a:r>
              <a:rPr lang="sl-SI" dirty="0"/>
              <a:t>Slovenija je z vodo izredno bogata država. V povprečju letno pade okoli 1576mm padavin , ki napolnijo številne studence, </a:t>
            </a:r>
            <a:r>
              <a:rPr lang="sl-SI" dirty="0" smtClean="0"/>
              <a:t>potoke, reke, </a:t>
            </a:r>
            <a:r>
              <a:rPr lang="sl-SI" dirty="0"/>
              <a:t>jezera, morje in podtalnice. Prav podtalna voda je tista ki jo uporabljamo za pitje. Z vodo lahko varčujemo v kuhinji kopalnici na vrtu in še kje. </a:t>
            </a:r>
            <a:endParaRPr lang="sl-SI" dirty="0" smtClean="0"/>
          </a:p>
          <a:p>
            <a:pPr marL="0" indent="0">
              <a:buNone/>
            </a:pPr>
            <a:endParaRPr lang="sl-SI" b="1" dirty="0" smtClean="0">
              <a:solidFill>
                <a:srgbClr val="FF0000"/>
              </a:solidFill>
            </a:endParaRPr>
          </a:p>
          <a:p>
            <a:pPr marL="0" indent="0">
              <a:buNone/>
            </a:pPr>
            <a:r>
              <a:rPr lang="sl-SI" b="1" dirty="0" smtClean="0">
                <a:solidFill>
                  <a:srgbClr val="FF0000"/>
                </a:solidFill>
              </a:rPr>
              <a:t>Vodni </a:t>
            </a:r>
            <a:r>
              <a:rPr lang="sl-SI" b="1" dirty="0">
                <a:solidFill>
                  <a:srgbClr val="FF0000"/>
                </a:solidFill>
              </a:rPr>
              <a:t>krog…</a:t>
            </a:r>
          </a:p>
          <a:p>
            <a:r>
              <a:rPr lang="sl-SI" dirty="0" smtClean="0"/>
              <a:t>Voda, </a:t>
            </a:r>
            <a:r>
              <a:rPr lang="sl-SI" dirty="0"/>
              <a:t>ki jo imamo danes na Zemlji, je tu že milijon let. Z Zemlje potuje v zrak in pade spet nazaj na zemljo. Temu procesu pravimo vodni krog. Vodo zbiramo v vodnih rezervoarjih od koder gre v naše domove.</a:t>
            </a:r>
          </a:p>
          <a:p>
            <a:endParaRPr lang="sl-SI" dirty="0"/>
          </a:p>
          <a:p>
            <a:pPr marL="0" indent="0">
              <a:buNone/>
            </a:pPr>
            <a:endParaRPr lang="sl-SI" dirty="0"/>
          </a:p>
        </p:txBody>
      </p:sp>
    </p:spTree>
    <p:extLst>
      <p:ext uri="{BB962C8B-B14F-4D97-AF65-F5344CB8AC3E}">
        <p14:creationId xmlns:p14="http://schemas.microsoft.com/office/powerpoint/2010/main" val="2498792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Takole zgleda vodni rezervoar…</a:t>
            </a:r>
            <a:br>
              <a:rPr lang="sl-SI" dirty="0"/>
            </a:br>
            <a:endParaRPr lang="sl-SI" dirty="0"/>
          </a:p>
        </p:txBody>
      </p:sp>
      <p:pic>
        <p:nvPicPr>
          <p:cNvPr id="4" name="Označba mesta vsebine 3" descr="Povezana slika"/>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39263" y="1268083"/>
            <a:ext cx="8972820" cy="4873925"/>
          </a:xfrm>
          <a:prstGeom prst="rect">
            <a:avLst/>
          </a:prstGeom>
          <a:noFill/>
          <a:ln>
            <a:noFill/>
          </a:ln>
        </p:spPr>
      </p:pic>
    </p:spTree>
    <p:extLst>
      <p:ext uri="{BB962C8B-B14F-4D97-AF65-F5344CB8AC3E}">
        <p14:creationId xmlns:p14="http://schemas.microsoft.com/office/powerpoint/2010/main" val="1365016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100" dirty="0" smtClean="0"/>
              <a:t/>
            </a:r>
            <a:br>
              <a:rPr lang="sl-SI" sz="3100" dirty="0" smtClean="0"/>
            </a:br>
            <a:r>
              <a:rPr lang="sl-SI" sz="3100" dirty="0"/>
              <a:t/>
            </a:r>
            <a:br>
              <a:rPr lang="sl-SI" sz="3100" dirty="0"/>
            </a:br>
            <a:r>
              <a:rPr lang="sl-SI" sz="3100" dirty="0" smtClean="0"/>
              <a:t>Tako </a:t>
            </a:r>
            <a:r>
              <a:rPr lang="sl-SI" sz="3100" dirty="0"/>
              <a:t>so zgledali vodnjaki, ki so jih včasih ljudje imeli. Ko je dež padal se je voda s strehe nabirala v taksnih vodnjakih. To vodo so imeli za domačo oskrbo, ker takrat še niso imeli vodovodov kot danes.</a:t>
            </a:r>
            <a:r>
              <a:rPr lang="sl-SI" dirty="0"/>
              <a:t/>
            </a:r>
            <a:br>
              <a:rPr lang="sl-SI" dirty="0"/>
            </a:br>
            <a:endParaRPr lang="sl-SI" dirty="0"/>
          </a:p>
        </p:txBody>
      </p:sp>
      <p:pic>
        <p:nvPicPr>
          <p:cNvPr id="4" name="Označba mesta vsebine 3" descr="Rezultat iskanja slik za štirna za vodo"/>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2255043"/>
            <a:ext cx="3695700" cy="3126581"/>
          </a:xfrm>
          <a:prstGeom prst="rect">
            <a:avLst/>
          </a:prstGeom>
          <a:noFill/>
          <a:ln>
            <a:noFill/>
          </a:ln>
        </p:spPr>
      </p:pic>
      <p:pic>
        <p:nvPicPr>
          <p:cNvPr id="5" name="Slika 4" descr="Rezultat iskanja slik za štirna za vodo"/>
          <p:cNvPicPr/>
          <p:nvPr/>
        </p:nvPicPr>
        <p:blipFill>
          <a:blip r:embed="rId3">
            <a:extLst>
              <a:ext uri="{28A0092B-C50C-407E-A947-70E740481C1C}">
                <a14:useLocalDpi xmlns:a14="http://schemas.microsoft.com/office/drawing/2010/main"/>
              </a:ext>
            </a:extLst>
          </a:blip>
          <a:srcRect/>
          <a:stretch>
            <a:fillRect/>
          </a:stretch>
        </p:blipFill>
        <p:spPr bwMode="auto">
          <a:xfrm>
            <a:off x="7838757" y="2255044"/>
            <a:ext cx="2934018" cy="3973195"/>
          </a:xfrm>
          <a:prstGeom prst="rect">
            <a:avLst/>
          </a:prstGeom>
          <a:noFill/>
          <a:ln>
            <a:noFill/>
          </a:ln>
        </p:spPr>
      </p:pic>
      <p:sp>
        <p:nvSpPr>
          <p:cNvPr id="6" name="Pravokotnik 5"/>
          <p:cNvSpPr/>
          <p:nvPr/>
        </p:nvSpPr>
        <p:spPr>
          <a:xfrm>
            <a:off x="6743700" y="5766574"/>
            <a:ext cx="1023671" cy="461665"/>
          </a:xfrm>
          <a:prstGeom prst="rect">
            <a:avLst/>
          </a:prstGeom>
        </p:spPr>
        <p:txBody>
          <a:bodyPr wrap="square">
            <a:spAutoFit/>
          </a:bodyPr>
          <a:lstStyle/>
          <a:p>
            <a:r>
              <a:rPr lang="sl-SI" sz="2400" dirty="0">
                <a:latin typeface="Calibri" panose="020F0502020204030204" pitchFamily="34" charset="0"/>
                <a:ea typeface="Calibri" panose="020F0502020204030204" pitchFamily="34" charset="0"/>
                <a:cs typeface="Times New Roman" panose="02020603050405020304" pitchFamily="18" charset="0"/>
              </a:rPr>
              <a:t>Štirna</a:t>
            </a:r>
            <a:endParaRPr lang="sl-SI" sz="2400" dirty="0"/>
          </a:p>
        </p:txBody>
      </p:sp>
      <p:sp>
        <p:nvSpPr>
          <p:cNvPr id="7" name="Pravokotnik 6"/>
          <p:cNvSpPr/>
          <p:nvPr/>
        </p:nvSpPr>
        <p:spPr>
          <a:xfrm>
            <a:off x="4605286" y="5012292"/>
            <a:ext cx="1192827" cy="461665"/>
          </a:xfrm>
          <a:prstGeom prst="rect">
            <a:avLst/>
          </a:prstGeom>
        </p:spPr>
        <p:txBody>
          <a:bodyPr wrap="none">
            <a:spAutoFit/>
          </a:bodyPr>
          <a:lstStyle/>
          <a:p>
            <a:r>
              <a:rPr lang="sl-SI" sz="2400" dirty="0" smtClean="0">
                <a:latin typeface="Calibri" panose="020F0502020204030204" pitchFamily="34" charset="0"/>
                <a:cs typeface="Times New Roman" panose="02020603050405020304" pitchFamily="18" charset="0"/>
              </a:rPr>
              <a:t>Vodnjak</a:t>
            </a:r>
            <a:endParaRPr lang="sl-SI" sz="2400" dirty="0"/>
          </a:p>
        </p:txBody>
      </p:sp>
    </p:spTree>
    <p:extLst>
      <p:ext uri="{BB962C8B-B14F-4D97-AF65-F5344CB8AC3E}">
        <p14:creationId xmlns:p14="http://schemas.microsoft.com/office/powerpoint/2010/main" val="1249310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673100"/>
          </a:xfrm>
        </p:spPr>
        <p:txBody>
          <a:bodyPr>
            <a:normAutofit fontScale="90000"/>
          </a:bodyPr>
          <a:lstStyle/>
          <a:p>
            <a:r>
              <a:rPr lang="sl-SI" sz="2800" dirty="0" smtClean="0"/>
              <a:t/>
            </a:r>
            <a:br>
              <a:rPr lang="sl-SI" sz="2800" dirty="0" smtClean="0"/>
            </a:br>
            <a:r>
              <a:rPr lang="sl-SI" sz="2800" b="1" dirty="0" smtClean="0"/>
              <a:t>To </a:t>
            </a:r>
            <a:r>
              <a:rPr lang="sl-SI" sz="2800" b="1" dirty="0"/>
              <a:t>je naša najbližja in najlepša reka Savinja</a:t>
            </a:r>
            <a:r>
              <a:rPr lang="sl-SI" b="1" dirty="0"/>
              <a:t/>
            </a:r>
            <a:br>
              <a:rPr lang="sl-SI" b="1" dirty="0"/>
            </a:br>
            <a:endParaRPr lang="sl-SI" b="1" dirty="0"/>
          </a:p>
        </p:txBody>
      </p:sp>
      <p:pic>
        <p:nvPicPr>
          <p:cNvPr id="4" name="Označba mesta vsebine 3" descr="Rezultat iskanja slik za reka savinja"/>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895474" y="1038226"/>
            <a:ext cx="8010525" cy="5274469"/>
          </a:xfrm>
          <a:prstGeom prst="rect">
            <a:avLst/>
          </a:prstGeom>
          <a:noFill/>
          <a:ln>
            <a:noFill/>
          </a:ln>
        </p:spPr>
      </p:pic>
    </p:spTree>
    <p:extLst>
      <p:ext uri="{BB962C8B-B14F-4D97-AF65-F5344CB8AC3E}">
        <p14:creationId xmlns:p14="http://schemas.microsoft.com/office/powerpoint/2010/main" val="197273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71525" y="495299"/>
            <a:ext cx="11058525" cy="3524683"/>
          </a:xfrm>
          <a:prstGeom prst="rect">
            <a:avLst/>
          </a:prstGeom>
        </p:spPr>
        <p:txBody>
          <a:bodyPr wrap="square">
            <a:spAutoFit/>
          </a:bodyPr>
          <a:lstStyle/>
          <a:p>
            <a:pPr>
              <a:lnSpc>
                <a:spcPct val="107000"/>
              </a:lnSpc>
              <a:spcAft>
                <a:spcPts val="800"/>
              </a:spcAft>
              <a:tabLst>
                <a:tab pos="4049395" algn="l"/>
              </a:tabLst>
            </a:pPr>
            <a:endParaRPr lang="sl-SI" sz="28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49395" algn="l"/>
              </a:tabLst>
            </a:pPr>
            <a:r>
              <a:rPr lang="sl-SI" sz="2800" dirty="0" smtClean="0">
                <a:latin typeface="Calibri" panose="020F0502020204030204" pitchFamily="34" charset="0"/>
                <a:ea typeface="Calibri" panose="020F0502020204030204" pitchFamily="34" charset="0"/>
                <a:cs typeface="Times New Roman" panose="02020603050405020304" pitchFamily="18" charset="0"/>
              </a:rPr>
              <a:t>Ljubno </a:t>
            </a:r>
            <a:r>
              <a:rPr lang="sl-SI" sz="2800" dirty="0">
                <a:latin typeface="Calibri" panose="020F0502020204030204" pitchFamily="34" charset="0"/>
                <a:ea typeface="Calibri" panose="020F0502020204030204" pitchFamily="34" charset="0"/>
                <a:cs typeface="Times New Roman" panose="02020603050405020304" pitchFamily="18" charset="0"/>
              </a:rPr>
              <a:t>ob Savinji je bilo med najpomembnejšimi splavarskimi kraji v Zgornje savinjski in </a:t>
            </a:r>
            <a:r>
              <a:rPr lang="sl-SI" sz="2800" dirty="0" err="1">
                <a:latin typeface="Calibri" panose="020F0502020204030204" pitchFamily="34" charset="0"/>
                <a:ea typeface="Calibri" panose="020F0502020204030204" pitchFamily="34" charset="0"/>
                <a:cs typeface="Times New Roman" panose="02020603050405020304" pitchFamily="18" charset="0"/>
              </a:rPr>
              <a:t>Zadrečki</a:t>
            </a:r>
            <a:r>
              <a:rPr lang="sl-SI" sz="2800" dirty="0">
                <a:latin typeface="Calibri" panose="020F0502020204030204" pitchFamily="34" charset="0"/>
                <a:ea typeface="Calibri" panose="020F0502020204030204" pitchFamily="34" charset="0"/>
                <a:cs typeface="Times New Roman" panose="02020603050405020304" pitchFamily="18" charset="0"/>
              </a:rPr>
              <a:t> dolini.</a:t>
            </a:r>
          </a:p>
          <a:p>
            <a:pPr>
              <a:lnSpc>
                <a:spcPct val="107000"/>
              </a:lnSpc>
              <a:spcAft>
                <a:spcPts val="800"/>
              </a:spcAft>
              <a:tabLst>
                <a:tab pos="4049395" algn="l"/>
              </a:tabLst>
            </a:pPr>
            <a:r>
              <a:rPr lang="sl-SI" sz="2800" dirty="0">
                <a:latin typeface="Calibri" panose="020F0502020204030204" pitchFamily="34" charset="0"/>
                <a:ea typeface="Calibri" panose="020F0502020204030204" pitchFamily="34" charset="0"/>
                <a:cs typeface="Times New Roman" panose="02020603050405020304" pitchFamily="18" charset="0"/>
              </a:rPr>
              <a:t>Splavi so plovila, sestavljena iz medsebojno povezanih lesnih delov. Narejeni so v obliki pravokotnika ali trapeza ter se premikajo z vodnim </a:t>
            </a:r>
            <a:r>
              <a:rPr lang="sl-SI" sz="2800" dirty="0" smtClean="0">
                <a:latin typeface="Calibri" panose="020F0502020204030204" pitchFamily="34" charset="0"/>
                <a:ea typeface="Calibri" panose="020F0502020204030204" pitchFamily="34" charset="0"/>
                <a:cs typeface="Times New Roman" panose="02020603050405020304" pitchFamily="18" charset="0"/>
              </a:rPr>
              <a:t>tokom, </a:t>
            </a:r>
            <a:r>
              <a:rPr lang="sl-SI" sz="2800" dirty="0">
                <a:latin typeface="Calibri" panose="020F0502020204030204" pitchFamily="34" charset="0"/>
                <a:ea typeface="Calibri" panose="020F0502020204030204" pitchFamily="34" charset="0"/>
                <a:cs typeface="Times New Roman" panose="02020603050405020304" pitchFamily="18" charset="0"/>
              </a:rPr>
              <a:t>z vesli se krmari. Splavarili so les iz naših krajev po Savinji, Savi in Donavi vse do črnega morja.</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115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82625"/>
          </a:xfrm>
        </p:spPr>
        <p:txBody>
          <a:bodyPr>
            <a:normAutofit fontScale="90000"/>
          </a:bodyPr>
          <a:lstStyle/>
          <a:p>
            <a:r>
              <a:rPr lang="sl-SI" sz="3100" b="1" dirty="0" smtClean="0"/>
              <a:t/>
            </a:r>
            <a:br>
              <a:rPr lang="sl-SI" sz="3100" b="1" dirty="0" smtClean="0"/>
            </a:br>
            <a:r>
              <a:rPr lang="sl-SI" sz="3100" b="1" dirty="0" smtClean="0"/>
              <a:t>F </a:t>
            </a:r>
            <a:r>
              <a:rPr lang="sl-SI" sz="3100" b="1" dirty="0"/>
              <a:t>L  O S     IN     F L O S A R J I    (splav in splavarji)</a:t>
            </a:r>
            <a:r>
              <a:rPr lang="sl-SI" dirty="0"/>
              <a:t/>
            </a:r>
            <a:br>
              <a:rPr lang="sl-SI" dirty="0"/>
            </a:br>
            <a:endParaRPr lang="sl-SI" dirty="0"/>
          </a:p>
        </p:txBody>
      </p:sp>
      <p:pic>
        <p:nvPicPr>
          <p:cNvPr id="4" name="Označba mesta vsebine 3" descr="Rezultat iskanja slik za flosarji ljubno"/>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09237" y="1047751"/>
            <a:ext cx="7191688" cy="5195888"/>
          </a:xfrm>
          <a:prstGeom prst="rect">
            <a:avLst/>
          </a:prstGeom>
          <a:noFill/>
          <a:ln>
            <a:noFill/>
          </a:ln>
        </p:spPr>
      </p:pic>
      <p:pic>
        <p:nvPicPr>
          <p:cNvPr id="5" name="Slika 4" descr="Rezultat iskanja slik za flosarji ljubno"/>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5540" y="2681922"/>
            <a:ext cx="5760720" cy="3761105"/>
          </a:xfrm>
          <a:prstGeom prst="rect">
            <a:avLst/>
          </a:prstGeom>
          <a:noFill/>
          <a:ln>
            <a:noFill/>
          </a:ln>
        </p:spPr>
      </p:pic>
    </p:spTree>
    <p:extLst>
      <p:ext uri="{BB962C8B-B14F-4D97-AF65-F5344CB8AC3E}">
        <p14:creationId xmlns:p14="http://schemas.microsoft.com/office/powerpoint/2010/main" val="2191143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u="sng" dirty="0">
                <a:solidFill>
                  <a:srgbClr val="0070C0"/>
                </a:solidFill>
              </a:rPr>
              <a:t>Stanje </a:t>
            </a:r>
            <a:r>
              <a:rPr lang="sl-SI" b="1" u="sng" dirty="0" smtClean="0">
                <a:solidFill>
                  <a:srgbClr val="0070C0"/>
                </a:solidFill>
              </a:rPr>
              <a:t>vode</a:t>
            </a:r>
            <a:r>
              <a:rPr lang="sl-SI" dirty="0" smtClean="0">
                <a:solidFill>
                  <a:srgbClr val="0070C0"/>
                </a:solidFill>
              </a:rPr>
              <a:t> </a:t>
            </a:r>
            <a:endParaRPr lang="sl-SI" dirty="0">
              <a:solidFill>
                <a:srgbClr val="0070C0"/>
              </a:solidFill>
            </a:endParaRPr>
          </a:p>
        </p:txBody>
      </p:sp>
      <p:sp>
        <p:nvSpPr>
          <p:cNvPr id="3" name="Označba mesta vsebine 2"/>
          <p:cNvSpPr>
            <a:spLocks noGrp="1"/>
          </p:cNvSpPr>
          <p:nvPr>
            <p:ph idx="1"/>
          </p:nvPr>
        </p:nvSpPr>
        <p:spPr/>
        <p:txBody>
          <a:bodyPr/>
          <a:lstStyle/>
          <a:p>
            <a:r>
              <a:rPr lang="sl-SI" b="1" dirty="0"/>
              <a:t>Merjenje temperature vode 21.4. 2017 ob 18 :</a:t>
            </a:r>
            <a:r>
              <a:rPr lang="sl-SI" b="1" dirty="0" smtClean="0"/>
              <a:t>30</a:t>
            </a:r>
          </a:p>
          <a:p>
            <a:pPr marL="0" indent="0">
              <a:buNone/>
            </a:pPr>
            <a:r>
              <a:rPr lang="sl-SI" b="1" dirty="0" smtClean="0"/>
              <a:t> </a:t>
            </a:r>
            <a:endParaRPr lang="sl-SI" dirty="0"/>
          </a:p>
          <a:p>
            <a:r>
              <a:rPr lang="sl-SI" b="1" dirty="0"/>
              <a:t>Zunanja temperatura : 13°C</a:t>
            </a:r>
            <a:endParaRPr lang="sl-SI" dirty="0"/>
          </a:p>
          <a:p>
            <a:r>
              <a:rPr lang="sl-SI" b="1" dirty="0"/>
              <a:t>Savinja :  10 °C</a:t>
            </a:r>
            <a:endParaRPr lang="sl-SI" dirty="0"/>
          </a:p>
          <a:p>
            <a:r>
              <a:rPr lang="sl-SI" b="1" dirty="0"/>
              <a:t>Ribnik:  9.5  °C</a:t>
            </a:r>
            <a:endParaRPr lang="sl-SI" dirty="0"/>
          </a:p>
          <a:p>
            <a:r>
              <a:rPr lang="sl-SI" b="1" dirty="0"/>
              <a:t>Struga:  9 °C</a:t>
            </a:r>
            <a:endParaRPr lang="sl-SI" dirty="0"/>
          </a:p>
          <a:p>
            <a:pPr marL="0" indent="0">
              <a:buNone/>
            </a:pPr>
            <a:endParaRPr lang="sl-SI" dirty="0"/>
          </a:p>
        </p:txBody>
      </p:sp>
      <p:pic>
        <p:nvPicPr>
          <p:cNvPr id="4" name="Slika 3" descr="C:\Users\PEK\AppData\Local\Packages\Microsoft.Windows.Photos_8wekyb3d8bbwe\TempState\ShareCache\20170421_185626.jpg"/>
          <p:cNvPicPr/>
          <p:nvPr/>
        </p:nvPicPr>
        <p:blipFill>
          <a:blip r:embed="rId2" cstate="screen">
            <a:extLst>
              <a:ext uri="{28A0092B-C50C-407E-A947-70E740481C1C}">
                <a14:useLocalDpi xmlns:a14="http://schemas.microsoft.com/office/drawing/2010/main"/>
              </a:ext>
            </a:extLst>
          </a:blip>
          <a:srcRect/>
          <a:stretch>
            <a:fillRect/>
          </a:stretch>
        </p:blipFill>
        <p:spPr bwMode="auto">
          <a:xfrm rot="1867155">
            <a:off x="7905750" y="854710"/>
            <a:ext cx="2941320" cy="5359718"/>
          </a:xfrm>
          <a:prstGeom prst="rect">
            <a:avLst/>
          </a:prstGeom>
          <a:noFill/>
          <a:ln>
            <a:noFill/>
          </a:ln>
        </p:spPr>
      </p:pic>
    </p:spTree>
    <p:extLst>
      <p:ext uri="{BB962C8B-B14F-4D97-AF65-F5344CB8AC3E}">
        <p14:creationId xmlns:p14="http://schemas.microsoft.com/office/powerpoint/2010/main" val="2104090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501</Words>
  <Application>Microsoft Office PowerPoint</Application>
  <PresentationFormat>Širokozaslonsko</PresentationFormat>
  <Paragraphs>54</Paragraphs>
  <Slides>16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16</vt:i4>
      </vt:variant>
    </vt:vector>
  </HeadingPairs>
  <TitlesOfParts>
    <vt:vector size="21" baseType="lpstr">
      <vt:lpstr>Arial</vt:lpstr>
      <vt:lpstr>Calibri</vt:lpstr>
      <vt:lpstr>Calibri Light</vt:lpstr>
      <vt:lpstr>Times New Roman</vt:lpstr>
      <vt:lpstr>Officeova tema</vt:lpstr>
      <vt:lpstr>PowerPointova predstavitev</vt:lpstr>
      <vt:lpstr> Kaj je voda? </vt:lpstr>
      <vt:lpstr>PowerPointova predstavitev</vt:lpstr>
      <vt:lpstr>Takole zgleda vodni rezervoar… </vt:lpstr>
      <vt:lpstr>  Tako so zgledali vodnjaki, ki so jih včasih ljudje imeli. Ko je dež padal se je voda s strehe nabirala v taksnih vodnjakih. To vodo so imeli za domačo oskrbo, ker takrat še niso imeli vodovodov kot danes. </vt:lpstr>
      <vt:lpstr> To je naša najbližja in najlepša reka Savinja </vt:lpstr>
      <vt:lpstr>PowerPointova predstavitev</vt:lpstr>
      <vt:lpstr> F L  O S     IN     F L O S A R J I    (splav in splavarji) </vt:lpstr>
      <vt:lpstr>Stanje vode </vt:lpstr>
      <vt:lpstr> </vt:lpstr>
      <vt:lpstr>V strugi smo iskali majhne ribice in izmerili temperaturo vode</vt:lpstr>
      <vt:lpstr>Ustavili smo se pri mlinu v Budnovi žagi.  Mlin na vodi lahko proizvede veliko elektrike.</vt:lpstr>
      <vt:lpstr> Poleg rib v ribniku smo še srečali dve raci in našli kačjega pastirja </vt:lpstr>
      <vt:lpstr>V Savinji smo ujeli Kapa, ga slikali in potem spustili nazaj  v reko. Poleg Kapa so še vidne majhne ribice.</vt:lpstr>
      <vt:lpstr> V Vrbju smo se še napili čiste izvirske vode </vt:lpstr>
      <vt:lpstr> Zastavili smo nekaj vprašanj gospe Mileni Ermenc in gospodu Božiču…. kako je bilo v starih časih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biljana knezevic</dc:creator>
  <cp:lastModifiedBy>Uporabnik</cp:lastModifiedBy>
  <cp:revision>36</cp:revision>
  <dcterms:created xsi:type="dcterms:W3CDTF">2017-06-14T16:24:09Z</dcterms:created>
  <dcterms:modified xsi:type="dcterms:W3CDTF">2017-06-22T11:14:39Z</dcterms:modified>
</cp:coreProperties>
</file>