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7" r:id="rId12"/>
    <p:sldId id="276" r:id="rId13"/>
    <p:sldId id="278" r:id="rId1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D4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A02-F05F-4ED5-AB2B-E6ECCD824F0C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7DD-0B2D-4F5A-B911-2ABC904123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306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A02-F05F-4ED5-AB2B-E6ECCD824F0C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7DD-0B2D-4F5A-B911-2ABC904123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968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A02-F05F-4ED5-AB2B-E6ECCD824F0C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7DD-0B2D-4F5A-B911-2ABC904123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9865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A02-F05F-4ED5-AB2B-E6ECCD824F0C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7DD-0B2D-4F5A-B911-2ABC904123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146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A02-F05F-4ED5-AB2B-E6ECCD824F0C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7DD-0B2D-4F5A-B911-2ABC904123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466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A02-F05F-4ED5-AB2B-E6ECCD824F0C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7DD-0B2D-4F5A-B911-2ABC904123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635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A02-F05F-4ED5-AB2B-E6ECCD824F0C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7DD-0B2D-4F5A-B911-2ABC904123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4023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A02-F05F-4ED5-AB2B-E6ECCD824F0C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7DD-0B2D-4F5A-B911-2ABC904123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2132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A02-F05F-4ED5-AB2B-E6ECCD824F0C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7DD-0B2D-4F5A-B911-2ABC904123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06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A02-F05F-4ED5-AB2B-E6ECCD824F0C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7DD-0B2D-4F5A-B911-2ABC904123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06967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1AA02-F05F-4ED5-AB2B-E6ECCD824F0C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A7DD-0B2D-4F5A-B911-2ABC904123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8263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1AA02-F05F-4ED5-AB2B-E6ECCD824F0C}" type="datetimeFigureOut">
              <a:rPr lang="sl-SI" smtClean="0"/>
              <a:t>25.5.2020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3A7DD-0B2D-4F5A-B911-2ABC904123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833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hyperlink" Target="http://www.mojaizbira.si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hyperlink" Target="http://www.sklad-kadri.si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029" name="Picture 5" descr="Creative workplace with yellow notebooks and alarm clock Free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14" y="762277"/>
            <a:ext cx="9151714" cy="6095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743200" y="4509120"/>
            <a:ext cx="6400800" cy="1944216"/>
          </a:xfrm>
        </p:spPr>
        <p:txBody>
          <a:bodyPr>
            <a:normAutofit/>
          </a:bodyPr>
          <a:lstStyle/>
          <a:p>
            <a:r>
              <a:rPr lang="sl-SI" b="1" dirty="0" smtClean="0">
                <a:latin typeface="Arial Narrow" pitchFamily="34" charset="0"/>
              </a:rPr>
              <a:t>ŠTIPENDIJE - </a:t>
            </a:r>
            <a:r>
              <a:rPr lang="sl-SI" dirty="0" smtClean="0">
                <a:latin typeface="Arial Narrow" pitchFamily="34" charset="0"/>
              </a:rPr>
              <a:t>maj 2020</a:t>
            </a:r>
          </a:p>
          <a:p>
            <a:endParaRPr lang="sl-SI" dirty="0" smtClean="0">
              <a:latin typeface="Arial Narrow" pitchFamily="34" charset="0"/>
            </a:endParaRPr>
          </a:p>
          <a:p>
            <a:r>
              <a:rPr lang="sl-SI" sz="2400" dirty="0" smtClean="0"/>
              <a:t>Informacija za starše in učence 9. r </a:t>
            </a:r>
            <a:endParaRPr lang="sl-SI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9747"/>
          <a:stretch/>
        </p:blipFill>
        <p:spPr bwMode="auto">
          <a:xfrm>
            <a:off x="251520" y="89201"/>
            <a:ext cx="1800200" cy="673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ljeZBesedilom 3"/>
          <p:cNvSpPr txBox="1"/>
          <p:nvPr/>
        </p:nvSpPr>
        <p:spPr>
          <a:xfrm>
            <a:off x="2051720" y="392944"/>
            <a:ext cx="6077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OŠ LJUBNO OB SAVINJI, Cesta v Rastke 10, 3333 Ljubno ob Savinji </a:t>
            </a:r>
            <a:endParaRPr lang="sl-SI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2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reative workplace with yellow notebooks and alarm clock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9"/>
          <a:stretch/>
        </p:blipFill>
        <p:spPr bwMode="auto">
          <a:xfrm flipH="1" flipV="1">
            <a:off x="-30816" y="-1"/>
            <a:ext cx="9169534" cy="729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-191523"/>
            <a:ext cx="7772400" cy="1163286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EED412"/>
                </a:solidFill>
              </a:rPr>
              <a:t>             </a:t>
            </a:r>
            <a:r>
              <a:rPr lang="sl-SI" sz="2000" b="1" dirty="0" smtClean="0">
                <a:solidFill>
                  <a:srgbClr val="EED412"/>
                </a:solidFill>
              </a:rPr>
              <a:t>INFORMACIJA O ŠTIPENDIJAH  2020</a:t>
            </a:r>
            <a:endParaRPr lang="sl-SI" sz="4000" b="1" dirty="0">
              <a:solidFill>
                <a:srgbClr val="EED412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395536" y="1020695"/>
            <a:ext cx="8496944" cy="6057637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</a:rPr>
              <a:t>          </a:t>
            </a:r>
            <a:endParaRPr lang="sl-SI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897" y="0"/>
            <a:ext cx="1458821" cy="9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" b="45000" l="38265" r="642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16" r="32492" b="50000"/>
          <a:stretch/>
        </p:blipFill>
        <p:spPr bwMode="auto">
          <a:xfrm rot="14589149">
            <a:off x="1347571" y="1375872"/>
            <a:ext cx="4735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8182" l="1351" r="100000">
                        <a14:foregroundMark x1="27027" y1="36364" x2="27027" y2="36364"/>
                        <a14:foregroundMark x1="27703" y1="56364" x2="27703" y2="56364"/>
                        <a14:foregroundMark x1="36824" y1="58182" x2="36824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4324" y1="58182" x2="24324" y2="58182"/>
                        <a14:foregroundMark x1="19257" y1="58182" x2="19257" y2="58182"/>
                        <a14:foregroundMark x1="11486" y1="58182" x2="11486" y2="58182"/>
                        <a14:foregroundMark x1="25676" y1="79091" x2="25676" y2="79091"/>
                        <a14:foregroundMark x1="37500" y1="38182" x2="37500" y2="38182"/>
                        <a14:foregroundMark x1="33108" y1="36364" x2="33108" y2="36364"/>
                        <a14:foregroundMark x1="36824" y1="22727" x2="36824" y2="22727"/>
                        <a14:foregroundMark x1="42230" y1="58182" x2="42230" y2="58182"/>
                        <a14:foregroundMark x1="52027" y1="56364" x2="52027" y2="56364"/>
                        <a14:foregroundMark x1="47973" y1="47273" x2="47973" y2="47273"/>
                        <a14:foregroundMark x1="66216" y1="47273" x2="66216" y2="47273"/>
                        <a14:foregroundMark x1="72973" y1="56364" x2="72973" y2="56364"/>
                        <a14:foregroundMark x1="77365" y1="73636" x2="77365" y2="73636"/>
                        <a14:foregroundMark x1="92568" y1="28182" x2="92568" y2="28182"/>
                        <a14:foregroundMark x1="39527" y1="13636" x2="39527" y2="13636"/>
                        <a14:foregroundMark x1="46622" y1="38182" x2="46622" y2="38182"/>
                        <a14:foregroundMark x1="42905" y1="68182" x2="42905" y2="68182"/>
                        <a14:foregroundMark x1="86486" y1="77273" x2="86486" y2="77273"/>
                        <a14:foregroundMark x1="91216" y1="77273" x2="91216" y2="77273"/>
                        <a14:foregroundMark x1="68243" y1="77273" x2="68243" y2="77273"/>
                        <a14:foregroundMark x1="72973" y1="77273" x2="72973" y2="77273"/>
                        <a14:foregroundMark x1="57095" y1="73636" x2="57095" y2="73636"/>
                        <a14:foregroundMark x1="65541" y1="70000" x2="65541" y2="70000"/>
                        <a14:foregroundMark x1="87162" y1="77273" x2="87162" y2="77273"/>
                        <a14:foregroundMark x1="97635" y1="79091" x2="97635" y2="79091"/>
                        <a14:foregroundMark x1="86486" y1="64545" x2="86486" y2="64545"/>
                        <a14:foregroundMark x1="92568" y1="66364" x2="92568" y2="66364"/>
                        <a14:foregroundMark x1="56419" y1="82727" x2="56419" y2="82727"/>
                        <a14:foregroundMark x1="52703" y1="68182" x2="52703" y2="68182"/>
                        <a14:foregroundMark x1="49324" y1="62727" x2="49324" y2="62727"/>
                        <a14:foregroundMark x1="50000" y1="64545" x2="50000" y2="64545"/>
                        <a14:foregroundMark x1="49324" y1="56364" x2="49324" y2="56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4" y="97466"/>
            <a:ext cx="2088654" cy="77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459" y="766443"/>
            <a:ext cx="4968551" cy="6317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353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reative workplace with yellow notebooks and alarm clock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9"/>
          <a:stretch/>
        </p:blipFill>
        <p:spPr bwMode="auto">
          <a:xfrm flipH="1" flipV="1">
            <a:off x="-30816" y="-1"/>
            <a:ext cx="9169534" cy="729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-191523"/>
            <a:ext cx="7772400" cy="1163286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EED412"/>
                </a:solidFill>
              </a:rPr>
              <a:t>             </a:t>
            </a:r>
            <a:r>
              <a:rPr lang="sl-SI" sz="2000" b="1" dirty="0" smtClean="0">
                <a:solidFill>
                  <a:srgbClr val="EED412"/>
                </a:solidFill>
              </a:rPr>
              <a:t>INFORMACIJA O ŠTIPENDIJAH  2020</a:t>
            </a:r>
            <a:endParaRPr lang="sl-SI" sz="4000" b="1" dirty="0">
              <a:solidFill>
                <a:srgbClr val="EED412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395536" y="1020695"/>
            <a:ext cx="8496944" cy="6057637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</a:rPr>
              <a:t>          </a:t>
            </a:r>
            <a:endParaRPr lang="sl-SI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897" y="0"/>
            <a:ext cx="1458821" cy="9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" b="45000" l="38265" r="642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16" r="32492" b="50000"/>
          <a:stretch/>
        </p:blipFill>
        <p:spPr bwMode="auto">
          <a:xfrm rot="14589149">
            <a:off x="1347571" y="1375872"/>
            <a:ext cx="4735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8182" l="1351" r="100000">
                        <a14:foregroundMark x1="27027" y1="36364" x2="27027" y2="36364"/>
                        <a14:foregroundMark x1="27703" y1="56364" x2="27703" y2="56364"/>
                        <a14:foregroundMark x1="36824" y1="58182" x2="36824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4324" y1="58182" x2="24324" y2="58182"/>
                        <a14:foregroundMark x1="19257" y1="58182" x2="19257" y2="58182"/>
                        <a14:foregroundMark x1="11486" y1="58182" x2="11486" y2="58182"/>
                        <a14:foregroundMark x1="25676" y1="79091" x2="25676" y2="79091"/>
                        <a14:foregroundMark x1="37500" y1="38182" x2="37500" y2="38182"/>
                        <a14:foregroundMark x1="33108" y1="36364" x2="33108" y2="36364"/>
                        <a14:foregroundMark x1="36824" y1="22727" x2="36824" y2="22727"/>
                        <a14:foregroundMark x1="42230" y1="58182" x2="42230" y2="58182"/>
                        <a14:foregroundMark x1="52027" y1="56364" x2="52027" y2="56364"/>
                        <a14:foregroundMark x1="47973" y1="47273" x2="47973" y2="47273"/>
                        <a14:foregroundMark x1="66216" y1="47273" x2="66216" y2="47273"/>
                        <a14:foregroundMark x1="72973" y1="56364" x2="72973" y2="56364"/>
                        <a14:foregroundMark x1="77365" y1="73636" x2="77365" y2="73636"/>
                        <a14:foregroundMark x1="92568" y1="28182" x2="92568" y2="28182"/>
                        <a14:foregroundMark x1="39527" y1="13636" x2="39527" y2="13636"/>
                        <a14:foregroundMark x1="46622" y1="38182" x2="46622" y2="38182"/>
                        <a14:foregroundMark x1="42905" y1="68182" x2="42905" y2="68182"/>
                        <a14:foregroundMark x1="86486" y1="77273" x2="86486" y2="77273"/>
                        <a14:foregroundMark x1="91216" y1="77273" x2="91216" y2="77273"/>
                        <a14:foregroundMark x1="68243" y1="77273" x2="68243" y2="77273"/>
                        <a14:foregroundMark x1="72973" y1="77273" x2="72973" y2="77273"/>
                        <a14:foregroundMark x1="57095" y1="73636" x2="57095" y2="73636"/>
                        <a14:foregroundMark x1="65541" y1="70000" x2="65541" y2="70000"/>
                        <a14:foregroundMark x1="87162" y1="77273" x2="87162" y2="77273"/>
                        <a14:foregroundMark x1="97635" y1="79091" x2="97635" y2="79091"/>
                        <a14:foregroundMark x1="86486" y1="64545" x2="86486" y2="64545"/>
                        <a14:foregroundMark x1="92568" y1="66364" x2="92568" y2="66364"/>
                        <a14:foregroundMark x1="56419" y1="82727" x2="56419" y2="82727"/>
                        <a14:foregroundMark x1="52703" y1="68182" x2="52703" y2="68182"/>
                        <a14:foregroundMark x1="49324" y1="62727" x2="49324" y2="62727"/>
                        <a14:foregroundMark x1="50000" y1="64545" x2="50000" y2="64545"/>
                        <a14:foregroundMark x1="49324" y1="56364" x2="49324" y2="56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4" y="97466"/>
            <a:ext cx="2088654" cy="77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237" y="971762"/>
            <a:ext cx="4752995" cy="6172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307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reative workplace with yellow notebooks and alarm clock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9"/>
          <a:stretch/>
        </p:blipFill>
        <p:spPr bwMode="auto">
          <a:xfrm flipH="1" flipV="1">
            <a:off x="-30816" y="-1"/>
            <a:ext cx="9169534" cy="729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-191523"/>
            <a:ext cx="7772400" cy="1163286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EED412"/>
                </a:solidFill>
              </a:rPr>
              <a:t>             </a:t>
            </a:r>
            <a:r>
              <a:rPr lang="sl-SI" sz="2000" b="1" dirty="0" smtClean="0">
                <a:solidFill>
                  <a:srgbClr val="EED412"/>
                </a:solidFill>
              </a:rPr>
              <a:t>INFORMACIJA O ŠTIPENDIJAH  2020</a:t>
            </a:r>
            <a:endParaRPr lang="sl-SI" sz="4000" b="1" dirty="0">
              <a:solidFill>
                <a:srgbClr val="EED412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395536" y="1020695"/>
            <a:ext cx="8496944" cy="6057637"/>
          </a:xfrm>
        </p:spPr>
        <p:txBody>
          <a:bodyPr>
            <a:normAutofit/>
          </a:bodyPr>
          <a:lstStyle/>
          <a:p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</a:rPr>
              <a:t>              </a:t>
            </a:r>
            <a:r>
              <a:rPr lang="sl-SI" sz="2800" b="1" dirty="0" smtClean="0"/>
              <a:t>      </a:t>
            </a:r>
          </a:p>
          <a:p>
            <a:r>
              <a:rPr lang="sl-SI" sz="2800" b="1" dirty="0" smtClean="0"/>
              <a:t>SOFINANCIRANJE KADROVSKIH ŠTIPENDIJ</a:t>
            </a:r>
            <a:endParaRPr lang="sl-SI" sz="2800" dirty="0" smtClean="0"/>
          </a:p>
          <a:p>
            <a:endParaRPr lang="sl-SI" sz="20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sl-SI" sz="2000" b="1" dirty="0" smtClean="0"/>
              <a:t>Sklad </a:t>
            </a:r>
            <a:r>
              <a:rPr lang="sl-SI" sz="2000" b="1" dirty="0"/>
              <a:t>ali </a:t>
            </a:r>
            <a:r>
              <a:rPr lang="sl-SI" sz="2000" b="1" dirty="0" smtClean="0"/>
              <a:t>RRA </a:t>
            </a:r>
            <a:r>
              <a:rPr lang="sl-SI" sz="2000" dirty="0" smtClean="0"/>
              <a:t>sofinancirata </a:t>
            </a:r>
            <a:r>
              <a:rPr lang="sl-SI" sz="2000" dirty="0"/>
              <a:t>kadrovske štipendije delodajalcem.</a:t>
            </a:r>
            <a:endParaRPr lang="sl-SI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897" y="0"/>
            <a:ext cx="1458821" cy="9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" b="45000" l="38265" r="642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16" r="32492" b="50000"/>
          <a:stretch/>
        </p:blipFill>
        <p:spPr bwMode="auto">
          <a:xfrm rot="14589149">
            <a:off x="1038065" y="1697160"/>
            <a:ext cx="4735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8182" l="1351" r="100000">
                        <a14:foregroundMark x1="27027" y1="36364" x2="27027" y2="36364"/>
                        <a14:foregroundMark x1="27703" y1="56364" x2="27703" y2="56364"/>
                        <a14:foregroundMark x1="36824" y1="58182" x2="36824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4324" y1="58182" x2="24324" y2="58182"/>
                        <a14:foregroundMark x1="19257" y1="58182" x2="19257" y2="58182"/>
                        <a14:foregroundMark x1="11486" y1="58182" x2="11486" y2="58182"/>
                        <a14:foregroundMark x1="25676" y1="79091" x2="25676" y2="79091"/>
                        <a14:foregroundMark x1="37500" y1="38182" x2="37500" y2="38182"/>
                        <a14:foregroundMark x1="33108" y1="36364" x2="33108" y2="36364"/>
                        <a14:foregroundMark x1="36824" y1="22727" x2="36824" y2="22727"/>
                        <a14:foregroundMark x1="42230" y1="58182" x2="42230" y2="58182"/>
                        <a14:foregroundMark x1="52027" y1="56364" x2="52027" y2="56364"/>
                        <a14:foregroundMark x1="47973" y1="47273" x2="47973" y2="47273"/>
                        <a14:foregroundMark x1="66216" y1="47273" x2="66216" y2="47273"/>
                        <a14:foregroundMark x1="72973" y1="56364" x2="72973" y2="56364"/>
                        <a14:foregroundMark x1="77365" y1="73636" x2="77365" y2="73636"/>
                        <a14:foregroundMark x1="92568" y1="28182" x2="92568" y2="28182"/>
                        <a14:foregroundMark x1="39527" y1="13636" x2="39527" y2="13636"/>
                        <a14:foregroundMark x1="46622" y1="38182" x2="46622" y2="38182"/>
                        <a14:foregroundMark x1="42905" y1="68182" x2="42905" y2="68182"/>
                        <a14:foregroundMark x1="86486" y1="77273" x2="86486" y2="77273"/>
                        <a14:foregroundMark x1="91216" y1="77273" x2="91216" y2="77273"/>
                        <a14:foregroundMark x1="68243" y1="77273" x2="68243" y2="77273"/>
                        <a14:foregroundMark x1="72973" y1="77273" x2="72973" y2="77273"/>
                        <a14:foregroundMark x1="57095" y1="73636" x2="57095" y2="73636"/>
                        <a14:foregroundMark x1="65541" y1="70000" x2="65541" y2="70000"/>
                        <a14:foregroundMark x1="87162" y1="77273" x2="87162" y2="77273"/>
                        <a14:foregroundMark x1="97635" y1="79091" x2="97635" y2="79091"/>
                        <a14:foregroundMark x1="86486" y1="64545" x2="86486" y2="64545"/>
                        <a14:foregroundMark x1="92568" y1="66364" x2="92568" y2="66364"/>
                        <a14:foregroundMark x1="56419" y1="82727" x2="56419" y2="82727"/>
                        <a14:foregroundMark x1="52703" y1="68182" x2="52703" y2="68182"/>
                        <a14:foregroundMark x1="49324" y1="62727" x2="49324" y2="62727"/>
                        <a14:foregroundMark x1="50000" y1="64545" x2="50000" y2="64545"/>
                        <a14:foregroundMark x1="49324" y1="56364" x2="49324" y2="56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4" y="97466"/>
            <a:ext cx="2088654" cy="77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041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reative workplace with yellow notebooks and alarm clock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9"/>
          <a:stretch/>
        </p:blipFill>
        <p:spPr bwMode="auto">
          <a:xfrm flipH="1" flipV="1">
            <a:off x="-30816" y="-1"/>
            <a:ext cx="9169534" cy="729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-191523"/>
            <a:ext cx="7772400" cy="1163286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EED412"/>
                </a:solidFill>
              </a:rPr>
              <a:t>             </a:t>
            </a:r>
            <a:r>
              <a:rPr lang="sl-SI" sz="2000" b="1" dirty="0" smtClean="0">
                <a:solidFill>
                  <a:srgbClr val="EED412"/>
                </a:solidFill>
              </a:rPr>
              <a:t>INFORMACIJA O ŠTIPENDIJAH  2020</a:t>
            </a:r>
            <a:endParaRPr lang="sl-SI" sz="4000" b="1" dirty="0">
              <a:solidFill>
                <a:srgbClr val="EED412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395536" y="1020695"/>
            <a:ext cx="8496944" cy="6057637"/>
          </a:xfrm>
        </p:spPr>
        <p:txBody>
          <a:bodyPr>
            <a:normAutofit/>
          </a:bodyPr>
          <a:lstStyle/>
          <a:p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</a:rPr>
              <a:t>              </a:t>
            </a:r>
            <a:r>
              <a:rPr lang="sl-SI" sz="2800" b="1" dirty="0" smtClean="0"/>
              <a:t>      </a:t>
            </a:r>
          </a:p>
          <a:p>
            <a:r>
              <a:rPr lang="sl-SI" sz="2800" b="1" dirty="0" smtClean="0"/>
              <a:t>POMEMBNE POVEZAVE: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sl-SI" sz="2800" dirty="0"/>
              <a:t>spletne strani srednjih šol</a:t>
            </a:r>
            <a:r>
              <a:rPr lang="sl-SI" sz="2800" dirty="0" smtClean="0"/>
              <a:t>,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sl-SI" sz="28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sl-SI" sz="2800" dirty="0"/>
              <a:t>spletna stran Ministrstva za izobraževanje, znanost in</a:t>
            </a:r>
          </a:p>
          <a:p>
            <a:pPr algn="l"/>
            <a:endParaRPr lang="sl-SI" sz="28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sl-SI" sz="2800" dirty="0" err="1" smtClean="0">
                <a:hlinkClick r:id="rId3"/>
              </a:rPr>
              <a:t>www.mojaizbira.si</a:t>
            </a:r>
            <a:endParaRPr lang="sl-SI" sz="2800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sl-SI" sz="28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sl-SI" sz="2800" dirty="0"/>
              <a:t>http://www.sklad </a:t>
            </a:r>
            <a:r>
              <a:rPr lang="sl-SI" sz="2800" dirty="0" err="1" smtClean="0"/>
              <a:t>kadri.si</a:t>
            </a:r>
            <a:endParaRPr lang="sl-SI" sz="2800" dirty="0"/>
          </a:p>
          <a:p>
            <a:pPr marL="457200" indent="-457200" algn="l">
              <a:buFont typeface="Arial" pitchFamily="34" charset="0"/>
              <a:buChar char="•"/>
            </a:pPr>
            <a:endParaRPr lang="sl-SI" sz="2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897" y="0"/>
            <a:ext cx="1458821" cy="9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000" b="45000" l="38265" r="642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16" r="32492" b="50000"/>
          <a:stretch/>
        </p:blipFill>
        <p:spPr bwMode="auto">
          <a:xfrm rot="14589149">
            <a:off x="1038065" y="1697160"/>
            <a:ext cx="4735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8182" l="1351" r="100000">
                        <a14:foregroundMark x1="27027" y1="36364" x2="27027" y2="36364"/>
                        <a14:foregroundMark x1="27703" y1="56364" x2="27703" y2="56364"/>
                        <a14:foregroundMark x1="36824" y1="58182" x2="36824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4324" y1="58182" x2="24324" y2="58182"/>
                        <a14:foregroundMark x1="19257" y1="58182" x2="19257" y2="58182"/>
                        <a14:foregroundMark x1="11486" y1="58182" x2="11486" y2="58182"/>
                        <a14:foregroundMark x1="25676" y1="79091" x2="25676" y2="79091"/>
                        <a14:foregroundMark x1="37500" y1="38182" x2="37500" y2="38182"/>
                        <a14:foregroundMark x1="33108" y1="36364" x2="33108" y2="36364"/>
                        <a14:foregroundMark x1="36824" y1="22727" x2="36824" y2="22727"/>
                        <a14:foregroundMark x1="42230" y1="58182" x2="42230" y2="58182"/>
                        <a14:foregroundMark x1="52027" y1="56364" x2="52027" y2="56364"/>
                        <a14:foregroundMark x1="47973" y1="47273" x2="47973" y2="47273"/>
                        <a14:foregroundMark x1="66216" y1="47273" x2="66216" y2="47273"/>
                        <a14:foregroundMark x1="72973" y1="56364" x2="72973" y2="56364"/>
                        <a14:foregroundMark x1="77365" y1="73636" x2="77365" y2="73636"/>
                        <a14:foregroundMark x1="92568" y1="28182" x2="92568" y2="28182"/>
                        <a14:foregroundMark x1="39527" y1="13636" x2="39527" y2="13636"/>
                        <a14:foregroundMark x1="46622" y1="38182" x2="46622" y2="38182"/>
                        <a14:foregroundMark x1="42905" y1="68182" x2="42905" y2="68182"/>
                        <a14:foregroundMark x1="86486" y1="77273" x2="86486" y2="77273"/>
                        <a14:foregroundMark x1="91216" y1="77273" x2="91216" y2="77273"/>
                        <a14:foregroundMark x1="68243" y1="77273" x2="68243" y2="77273"/>
                        <a14:foregroundMark x1="72973" y1="77273" x2="72973" y2="77273"/>
                        <a14:foregroundMark x1="57095" y1="73636" x2="57095" y2="73636"/>
                        <a14:foregroundMark x1="65541" y1="70000" x2="65541" y2="70000"/>
                        <a14:foregroundMark x1="87162" y1="77273" x2="87162" y2="77273"/>
                        <a14:foregroundMark x1="97635" y1="79091" x2="97635" y2="79091"/>
                        <a14:foregroundMark x1="86486" y1="64545" x2="86486" y2="64545"/>
                        <a14:foregroundMark x1="92568" y1="66364" x2="92568" y2="66364"/>
                        <a14:foregroundMark x1="56419" y1="82727" x2="56419" y2="82727"/>
                        <a14:foregroundMark x1="52703" y1="68182" x2="52703" y2="68182"/>
                        <a14:foregroundMark x1="49324" y1="62727" x2="49324" y2="62727"/>
                        <a14:foregroundMark x1="50000" y1="64545" x2="50000" y2="64545"/>
                        <a14:foregroundMark x1="49324" y1="56364" x2="49324" y2="56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4" y="97466"/>
            <a:ext cx="2088654" cy="77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480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reative workplace with yellow notebooks and alarm clock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9"/>
          <a:stretch/>
        </p:blipFill>
        <p:spPr bwMode="auto">
          <a:xfrm flipH="1" flipV="1">
            <a:off x="-30816" y="-1"/>
            <a:ext cx="9169534" cy="729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2289" y="-191523"/>
            <a:ext cx="7772400" cy="1163286"/>
          </a:xfrm>
        </p:spPr>
        <p:txBody>
          <a:bodyPr>
            <a:normAutofit/>
          </a:bodyPr>
          <a:lstStyle/>
          <a:p>
            <a:r>
              <a:rPr lang="sl-SI" sz="3200" b="1" dirty="0" smtClean="0">
                <a:solidFill>
                  <a:srgbClr val="EED412"/>
                </a:solidFill>
              </a:rPr>
              <a:t>INFORMACIJA O ŠTIPENDIJAH</a:t>
            </a:r>
            <a:endParaRPr lang="sl-SI" sz="3200" b="1" dirty="0">
              <a:solidFill>
                <a:srgbClr val="EED412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679236" y="1340768"/>
            <a:ext cx="7000662" cy="561662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endParaRPr lang="sl-SI" sz="36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endParaRPr lang="sl-SI" sz="36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897" y="0"/>
            <a:ext cx="1458821" cy="9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284778">
            <a:off x="211654" y="4126414"/>
            <a:ext cx="68262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1236">
            <a:off x="153311" y="3187196"/>
            <a:ext cx="68262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03699">
            <a:off x="141188" y="4746699"/>
            <a:ext cx="682625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8182" l="1351" r="100000">
                        <a14:foregroundMark x1="27027" y1="36364" x2="27027" y2="36364"/>
                        <a14:foregroundMark x1="27703" y1="56364" x2="27703" y2="56364"/>
                        <a14:foregroundMark x1="36824" y1="58182" x2="36824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4324" y1="58182" x2="24324" y2="58182"/>
                        <a14:foregroundMark x1="19257" y1="58182" x2="19257" y2="58182"/>
                        <a14:foregroundMark x1="11486" y1="58182" x2="11486" y2="58182"/>
                        <a14:foregroundMark x1="25676" y1="79091" x2="25676" y2="79091"/>
                        <a14:foregroundMark x1="37500" y1="38182" x2="37500" y2="38182"/>
                        <a14:foregroundMark x1="33108" y1="36364" x2="33108" y2="36364"/>
                        <a14:foregroundMark x1="36824" y1="22727" x2="36824" y2="22727"/>
                        <a14:foregroundMark x1="42230" y1="58182" x2="42230" y2="58182"/>
                        <a14:foregroundMark x1="52027" y1="56364" x2="52027" y2="56364"/>
                        <a14:foregroundMark x1="47973" y1="47273" x2="47973" y2="47273"/>
                        <a14:foregroundMark x1="66216" y1="47273" x2="66216" y2="47273"/>
                        <a14:foregroundMark x1="72973" y1="56364" x2="72973" y2="56364"/>
                        <a14:foregroundMark x1="77365" y1="73636" x2="77365" y2="73636"/>
                        <a14:foregroundMark x1="92568" y1="28182" x2="92568" y2="28182"/>
                        <a14:foregroundMark x1="39527" y1="13636" x2="39527" y2="13636"/>
                        <a14:foregroundMark x1="46622" y1="38182" x2="46622" y2="38182"/>
                        <a14:foregroundMark x1="42905" y1="68182" x2="42905" y2="68182"/>
                        <a14:foregroundMark x1="86486" y1="77273" x2="86486" y2="77273"/>
                        <a14:foregroundMark x1="91216" y1="77273" x2="91216" y2="77273"/>
                        <a14:foregroundMark x1="68243" y1="77273" x2="68243" y2="77273"/>
                        <a14:foregroundMark x1="72973" y1="77273" x2="72973" y2="77273"/>
                        <a14:foregroundMark x1="57095" y1="73636" x2="57095" y2="73636"/>
                        <a14:foregroundMark x1="65541" y1="70000" x2="65541" y2="70000"/>
                        <a14:foregroundMark x1="87162" y1="77273" x2="87162" y2="77273"/>
                        <a14:foregroundMark x1="97635" y1="79091" x2="97635" y2="79091"/>
                        <a14:foregroundMark x1="86486" y1="64545" x2="86486" y2="64545"/>
                        <a14:foregroundMark x1="92568" y1="66364" x2="92568" y2="66364"/>
                        <a14:foregroundMark x1="56419" y1="82727" x2="56419" y2="82727"/>
                        <a14:foregroundMark x1="52703" y1="68182" x2="52703" y2="68182"/>
                        <a14:foregroundMark x1="49324" y1="62727" x2="49324" y2="62727"/>
                        <a14:foregroundMark x1="50000" y1="64545" x2="50000" y2="64545"/>
                        <a14:foregroundMark x1="49324" y1="56364" x2="49324" y2="56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4" y="97466"/>
            <a:ext cx="2088654" cy="77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35" y="2522031"/>
            <a:ext cx="633413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avokotnik 2"/>
          <p:cNvSpPr/>
          <p:nvPr/>
        </p:nvSpPr>
        <p:spPr>
          <a:xfrm>
            <a:off x="627346" y="1268760"/>
            <a:ext cx="785320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800" dirty="0">
                <a:solidFill>
                  <a:srgbClr val="000000"/>
                </a:solidFill>
              </a:rPr>
              <a:t>Op.: povzeto po Zakonu o štipendiranju (</a:t>
            </a:r>
            <a:r>
              <a:rPr lang="sl-SI" sz="2800" dirty="0" err="1">
                <a:solidFill>
                  <a:srgbClr val="000000"/>
                </a:solidFill>
              </a:rPr>
              <a:t>ZŠtip</a:t>
            </a:r>
            <a:r>
              <a:rPr lang="sl-SI" sz="2800" dirty="0">
                <a:solidFill>
                  <a:srgbClr val="000000"/>
                </a:solidFill>
              </a:rPr>
              <a:t>-1)</a:t>
            </a:r>
          </a:p>
          <a:p>
            <a:r>
              <a:rPr lang="sl-SI" sz="2800" b="1" dirty="0">
                <a:solidFill>
                  <a:srgbClr val="000000"/>
                </a:solidFill>
              </a:rPr>
              <a:t>Vrste štipendij</a:t>
            </a:r>
            <a:r>
              <a:rPr lang="sl-SI" sz="2800" dirty="0" smtClean="0">
                <a:solidFill>
                  <a:srgbClr val="000000"/>
                </a:solidFill>
              </a:rPr>
              <a:t>:</a:t>
            </a:r>
          </a:p>
          <a:p>
            <a:endParaRPr lang="sl-SI" sz="2800" dirty="0">
              <a:solidFill>
                <a:srgbClr val="000000"/>
              </a:solidFill>
            </a:endParaRPr>
          </a:p>
          <a:p>
            <a:r>
              <a:rPr lang="sl-SI" sz="2800" dirty="0" err="1">
                <a:solidFill>
                  <a:srgbClr val="000000"/>
                </a:solidFill>
              </a:rPr>
              <a:t>1.državne</a:t>
            </a:r>
            <a:r>
              <a:rPr lang="sl-SI" sz="2800" dirty="0" smtClean="0">
                <a:solidFill>
                  <a:srgbClr val="000000"/>
                </a:solidFill>
              </a:rPr>
              <a:t>,</a:t>
            </a:r>
          </a:p>
          <a:p>
            <a:endParaRPr lang="sl-SI" sz="2800" dirty="0">
              <a:solidFill>
                <a:srgbClr val="000000"/>
              </a:solidFill>
            </a:endParaRPr>
          </a:p>
          <a:p>
            <a:r>
              <a:rPr lang="sl-SI" sz="2800" dirty="0" err="1">
                <a:solidFill>
                  <a:srgbClr val="000000"/>
                </a:solidFill>
              </a:rPr>
              <a:t>2.Zoisove</a:t>
            </a:r>
            <a:r>
              <a:rPr lang="sl-SI" sz="2800" dirty="0" smtClean="0">
                <a:solidFill>
                  <a:srgbClr val="000000"/>
                </a:solidFill>
              </a:rPr>
              <a:t>,</a:t>
            </a:r>
          </a:p>
          <a:p>
            <a:endParaRPr lang="sl-SI" sz="2800" dirty="0">
              <a:solidFill>
                <a:srgbClr val="000000"/>
              </a:solidFill>
            </a:endParaRPr>
          </a:p>
          <a:p>
            <a:r>
              <a:rPr lang="sl-SI" sz="2800" dirty="0" err="1">
                <a:solidFill>
                  <a:srgbClr val="000000"/>
                </a:solidFill>
              </a:rPr>
              <a:t>3.za</a:t>
            </a:r>
            <a:r>
              <a:rPr lang="sl-SI" sz="2800" dirty="0">
                <a:solidFill>
                  <a:srgbClr val="000000"/>
                </a:solidFill>
              </a:rPr>
              <a:t> deficitarne poklice</a:t>
            </a:r>
            <a:r>
              <a:rPr lang="sl-SI" sz="2800" dirty="0" smtClean="0">
                <a:solidFill>
                  <a:srgbClr val="000000"/>
                </a:solidFill>
              </a:rPr>
              <a:t>,</a:t>
            </a:r>
          </a:p>
          <a:p>
            <a:endParaRPr lang="sl-SI" sz="2800" dirty="0">
              <a:solidFill>
                <a:srgbClr val="000000"/>
              </a:solidFill>
            </a:endParaRPr>
          </a:p>
          <a:p>
            <a:r>
              <a:rPr lang="sl-SI" sz="2800" dirty="0" err="1">
                <a:solidFill>
                  <a:srgbClr val="000000"/>
                </a:solidFill>
              </a:rPr>
              <a:t>4.kadrovske</a:t>
            </a:r>
            <a:r>
              <a:rPr lang="sl-SI" sz="2800" dirty="0">
                <a:solidFill>
                  <a:srgbClr val="000000"/>
                </a:solidFill>
              </a:rPr>
              <a:t> (sofinanciranje).</a:t>
            </a:r>
          </a:p>
        </p:txBody>
      </p:sp>
    </p:spTree>
    <p:extLst>
      <p:ext uri="{BB962C8B-B14F-4D97-AF65-F5344CB8AC3E}">
        <p14:creationId xmlns:p14="http://schemas.microsoft.com/office/powerpoint/2010/main" val="90982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reative workplace with yellow notebooks and alarm clock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9"/>
          <a:stretch/>
        </p:blipFill>
        <p:spPr bwMode="auto">
          <a:xfrm flipH="1" flipV="1">
            <a:off x="-30816" y="-1"/>
            <a:ext cx="9169534" cy="729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-191523"/>
            <a:ext cx="7772400" cy="1163286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EED412"/>
                </a:solidFill>
              </a:rPr>
              <a:t>             </a:t>
            </a:r>
            <a:r>
              <a:rPr lang="sl-SI" sz="2000" b="1" dirty="0" smtClean="0">
                <a:solidFill>
                  <a:srgbClr val="EED412"/>
                </a:solidFill>
              </a:rPr>
              <a:t>INFORMACIJA O ŠTIPENDIJAH  2020</a:t>
            </a:r>
            <a:endParaRPr lang="sl-SI" sz="4000" b="1" dirty="0">
              <a:solidFill>
                <a:srgbClr val="EED412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395536" y="1020695"/>
            <a:ext cx="8496944" cy="6057637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</a:rPr>
              <a:t>              </a:t>
            </a:r>
            <a:r>
              <a:rPr lang="sl-SI" sz="24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SPLOŠNI POGOJI ZA PRIDOBITEV ŠTIPENDIJE</a:t>
            </a:r>
          </a:p>
          <a:p>
            <a:pPr algn="l">
              <a:lnSpc>
                <a:spcPct val="150000"/>
              </a:lnSpc>
            </a:pPr>
            <a:r>
              <a:rPr lang="sl-SI" sz="2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•upravičenci</a:t>
            </a:r>
            <a:r>
              <a:rPr lang="sl-SI" sz="2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: dijaki, študenti, udeleženci </a:t>
            </a:r>
            <a:r>
              <a:rPr lang="sl-SI" sz="2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izobraževanja odraslih,</a:t>
            </a:r>
          </a:p>
          <a:p>
            <a:pPr algn="l">
              <a:lnSpc>
                <a:spcPct val="150000"/>
              </a:lnSpc>
            </a:pPr>
            <a:endParaRPr lang="sl-SI" sz="2000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algn="l">
              <a:lnSpc>
                <a:spcPct val="150000"/>
              </a:lnSpc>
            </a:pPr>
            <a:r>
              <a:rPr lang="sl-SI" sz="2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• starost </a:t>
            </a:r>
            <a:r>
              <a:rPr lang="sl-SI" sz="2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(dijaki pred dopolnjenim 22. letom ob 1. vpisu </a:t>
            </a:r>
            <a:r>
              <a:rPr lang="sl-SI" sz="2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v 1</a:t>
            </a:r>
            <a:r>
              <a:rPr lang="sl-SI" sz="2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. letnik poklicne oziroma srednje šole</a:t>
            </a:r>
            <a:r>
              <a:rPr lang="sl-SI" sz="2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),</a:t>
            </a:r>
          </a:p>
          <a:p>
            <a:pPr algn="l">
              <a:lnSpc>
                <a:spcPct val="150000"/>
              </a:lnSpc>
            </a:pPr>
            <a:endParaRPr lang="sl-SI" sz="2000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algn="l">
              <a:lnSpc>
                <a:spcPct val="150000"/>
              </a:lnSpc>
            </a:pPr>
            <a:r>
              <a:rPr lang="sl-SI" sz="2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• ne </a:t>
            </a:r>
            <a:r>
              <a:rPr lang="sl-SI" sz="2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sme biti zaposlen ali samozaposlen</a:t>
            </a:r>
            <a:r>
              <a:rPr lang="sl-SI" sz="2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,</a:t>
            </a:r>
          </a:p>
          <a:p>
            <a:pPr algn="l">
              <a:lnSpc>
                <a:spcPct val="150000"/>
              </a:lnSpc>
            </a:pPr>
            <a:endParaRPr lang="sl-SI" sz="2000" dirty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algn="l">
              <a:lnSpc>
                <a:spcPct val="150000"/>
              </a:lnSpc>
            </a:pPr>
            <a:r>
              <a:rPr lang="sl-SI" sz="20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•ne </a:t>
            </a:r>
            <a:r>
              <a:rPr lang="sl-SI" sz="2000" dirty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</a:rPr>
              <a:t>sme biti vpisan v evidenco brezposelnih oseb.</a:t>
            </a:r>
            <a:endParaRPr lang="sl-SI" sz="2000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algn="l">
              <a:lnSpc>
                <a:spcPct val="150000"/>
              </a:lnSpc>
            </a:pPr>
            <a:endParaRPr lang="sl-SI" sz="2000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897" y="0"/>
            <a:ext cx="1458821" cy="9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" b="45000" l="38265" r="642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16" r="32492" b="50000"/>
          <a:stretch/>
        </p:blipFill>
        <p:spPr bwMode="auto">
          <a:xfrm rot="14589149">
            <a:off x="1347571" y="1375872"/>
            <a:ext cx="4735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8182" l="1351" r="100000">
                        <a14:foregroundMark x1="27027" y1="36364" x2="27027" y2="36364"/>
                        <a14:foregroundMark x1="27703" y1="56364" x2="27703" y2="56364"/>
                        <a14:foregroundMark x1="36824" y1="58182" x2="36824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4324" y1="58182" x2="24324" y2="58182"/>
                        <a14:foregroundMark x1="19257" y1="58182" x2="19257" y2="58182"/>
                        <a14:foregroundMark x1="11486" y1="58182" x2="11486" y2="58182"/>
                        <a14:foregroundMark x1="25676" y1="79091" x2="25676" y2="79091"/>
                        <a14:foregroundMark x1="37500" y1="38182" x2="37500" y2="38182"/>
                        <a14:foregroundMark x1="33108" y1="36364" x2="33108" y2="36364"/>
                        <a14:foregroundMark x1="36824" y1="22727" x2="36824" y2="22727"/>
                        <a14:foregroundMark x1="42230" y1="58182" x2="42230" y2="58182"/>
                        <a14:foregroundMark x1="52027" y1="56364" x2="52027" y2="56364"/>
                        <a14:foregroundMark x1="47973" y1="47273" x2="47973" y2="47273"/>
                        <a14:foregroundMark x1="66216" y1="47273" x2="66216" y2="47273"/>
                        <a14:foregroundMark x1="72973" y1="56364" x2="72973" y2="56364"/>
                        <a14:foregroundMark x1="77365" y1="73636" x2="77365" y2="73636"/>
                        <a14:foregroundMark x1="92568" y1="28182" x2="92568" y2="28182"/>
                        <a14:foregroundMark x1="39527" y1="13636" x2="39527" y2="13636"/>
                        <a14:foregroundMark x1="46622" y1="38182" x2="46622" y2="38182"/>
                        <a14:foregroundMark x1="42905" y1="68182" x2="42905" y2="68182"/>
                        <a14:foregroundMark x1="86486" y1="77273" x2="86486" y2="77273"/>
                        <a14:foregroundMark x1="91216" y1="77273" x2="91216" y2="77273"/>
                        <a14:foregroundMark x1="68243" y1="77273" x2="68243" y2="77273"/>
                        <a14:foregroundMark x1="72973" y1="77273" x2="72973" y2="77273"/>
                        <a14:foregroundMark x1="57095" y1="73636" x2="57095" y2="73636"/>
                        <a14:foregroundMark x1="65541" y1="70000" x2="65541" y2="70000"/>
                        <a14:foregroundMark x1="87162" y1="77273" x2="87162" y2="77273"/>
                        <a14:foregroundMark x1="97635" y1="79091" x2="97635" y2="79091"/>
                        <a14:foregroundMark x1="86486" y1="64545" x2="86486" y2="64545"/>
                        <a14:foregroundMark x1="92568" y1="66364" x2="92568" y2="66364"/>
                        <a14:foregroundMark x1="56419" y1="82727" x2="56419" y2="82727"/>
                        <a14:foregroundMark x1="52703" y1="68182" x2="52703" y2="68182"/>
                        <a14:foregroundMark x1="49324" y1="62727" x2="49324" y2="62727"/>
                        <a14:foregroundMark x1="50000" y1="64545" x2="50000" y2="64545"/>
                        <a14:foregroundMark x1="49324" y1="56364" x2="49324" y2="56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4" y="97466"/>
            <a:ext cx="2088654" cy="77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08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reative workplace with yellow notebooks and alarm clock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9"/>
          <a:stretch/>
        </p:blipFill>
        <p:spPr bwMode="auto">
          <a:xfrm flipH="1" flipV="1">
            <a:off x="-30816" y="-1"/>
            <a:ext cx="9169534" cy="729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-191523"/>
            <a:ext cx="7772400" cy="1163286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EED412"/>
                </a:solidFill>
              </a:rPr>
              <a:t>             </a:t>
            </a:r>
            <a:r>
              <a:rPr lang="sl-SI" sz="2000" b="1" dirty="0" smtClean="0">
                <a:solidFill>
                  <a:srgbClr val="EED412"/>
                </a:solidFill>
              </a:rPr>
              <a:t>INFORMACIJA O ŠTIPENDIJAH  2020</a:t>
            </a:r>
            <a:endParaRPr lang="sl-SI" sz="4000" b="1" dirty="0">
              <a:solidFill>
                <a:srgbClr val="EED412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395536" y="1020695"/>
            <a:ext cx="8496944" cy="6057637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</a:rPr>
              <a:t>              </a:t>
            </a:r>
            <a:r>
              <a:rPr lang="sl-SI" sz="2800" b="1" dirty="0" smtClean="0"/>
              <a:t>DRŽAVNA ŠTIPENDIJA</a:t>
            </a:r>
            <a:endParaRPr lang="sl-SI" sz="2800" dirty="0" smtClean="0"/>
          </a:p>
          <a:p>
            <a:pPr algn="l"/>
            <a:r>
              <a:rPr lang="sl-SI" sz="2400" dirty="0" smtClean="0"/>
              <a:t>•</a:t>
            </a:r>
            <a:r>
              <a:rPr lang="sl-SI" sz="2400" dirty="0"/>
              <a:t>dijaki iz socialno šibkejših družin</a:t>
            </a:r>
            <a:r>
              <a:rPr lang="sl-SI" sz="2400" dirty="0" smtClean="0"/>
              <a:t>,</a:t>
            </a:r>
          </a:p>
          <a:p>
            <a:pPr algn="l"/>
            <a:endParaRPr lang="sl-SI" sz="2400" dirty="0"/>
          </a:p>
          <a:p>
            <a:pPr algn="l"/>
            <a:r>
              <a:rPr lang="sl-SI" sz="2400" dirty="0"/>
              <a:t>•ugotavljanje izpolnjevanja </a:t>
            </a:r>
            <a:r>
              <a:rPr lang="sl-SI" sz="2400" b="1" dirty="0"/>
              <a:t>materialnih </a:t>
            </a:r>
            <a:r>
              <a:rPr lang="sl-SI" sz="2400" b="1" dirty="0" err="1"/>
              <a:t>pogojev</a:t>
            </a:r>
            <a:r>
              <a:rPr lang="sl-SI" sz="2400" dirty="0" err="1"/>
              <a:t>na</a:t>
            </a:r>
            <a:r>
              <a:rPr lang="sl-SI" sz="2400" dirty="0"/>
              <a:t> podlagi Zakona o uveljavljanju pravic iz javnih sredstev</a:t>
            </a:r>
            <a:r>
              <a:rPr lang="sl-SI" sz="2400" dirty="0" smtClean="0"/>
              <a:t>,</a:t>
            </a:r>
          </a:p>
          <a:p>
            <a:pPr algn="l"/>
            <a:endParaRPr lang="sl-SI" sz="2400" dirty="0"/>
          </a:p>
          <a:p>
            <a:pPr algn="l"/>
            <a:r>
              <a:rPr lang="sl-SI" sz="2400" dirty="0"/>
              <a:t>•VLOGO za dodelitev štipendije se lahko </a:t>
            </a:r>
            <a:r>
              <a:rPr lang="sl-SI" sz="2400" b="1" dirty="0"/>
              <a:t>odda kadarkoli med šolskim letom</a:t>
            </a:r>
            <a:r>
              <a:rPr lang="sl-SI" sz="2400" dirty="0"/>
              <a:t>–NI VEČ JAVNEGA POZIVA in ROKA za oddajo vloge</a:t>
            </a:r>
            <a:r>
              <a:rPr lang="sl-SI" sz="2400" dirty="0" smtClean="0"/>
              <a:t>!</a:t>
            </a:r>
          </a:p>
          <a:p>
            <a:pPr algn="l"/>
            <a:endParaRPr lang="sl-SI" sz="2400" dirty="0"/>
          </a:p>
          <a:p>
            <a:pPr algn="l"/>
            <a:r>
              <a:rPr lang="sl-SI" sz="2400" dirty="0"/>
              <a:t>•Štipendist mora sam pravočasno predložiti tudi vlogo za nadaljnje prejemanje štipendije</a:t>
            </a:r>
            <a:r>
              <a:rPr lang="sl-SI" sz="2400" dirty="0" smtClean="0"/>
              <a:t>.</a:t>
            </a:r>
          </a:p>
          <a:p>
            <a:pPr algn="l"/>
            <a:endParaRPr lang="sl-SI" sz="2400" dirty="0"/>
          </a:p>
          <a:p>
            <a:pPr algn="l"/>
            <a:r>
              <a:rPr lang="sl-SI" sz="2400" dirty="0"/>
              <a:t>•O pravici se odloči s prvim dnem naslednjega meseca po vložitvi vloge.</a:t>
            </a:r>
          </a:p>
          <a:p>
            <a:pPr algn="l">
              <a:lnSpc>
                <a:spcPct val="150000"/>
              </a:lnSpc>
            </a:pPr>
            <a:endParaRPr lang="sl-SI" sz="2000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algn="l">
              <a:lnSpc>
                <a:spcPct val="150000"/>
              </a:lnSpc>
            </a:pPr>
            <a:endParaRPr lang="sl-SI" sz="2000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897" y="0"/>
            <a:ext cx="1458821" cy="9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" b="45000" l="38265" r="642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16" r="32492" b="50000"/>
          <a:stretch/>
        </p:blipFill>
        <p:spPr bwMode="auto">
          <a:xfrm rot="14589149">
            <a:off x="1347571" y="1375872"/>
            <a:ext cx="4735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8182" l="1351" r="100000">
                        <a14:foregroundMark x1="27027" y1="36364" x2="27027" y2="36364"/>
                        <a14:foregroundMark x1="27703" y1="56364" x2="27703" y2="56364"/>
                        <a14:foregroundMark x1="36824" y1="58182" x2="36824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4324" y1="58182" x2="24324" y2="58182"/>
                        <a14:foregroundMark x1="19257" y1="58182" x2="19257" y2="58182"/>
                        <a14:foregroundMark x1="11486" y1="58182" x2="11486" y2="58182"/>
                        <a14:foregroundMark x1="25676" y1="79091" x2="25676" y2="79091"/>
                        <a14:foregroundMark x1="37500" y1="38182" x2="37500" y2="38182"/>
                        <a14:foregroundMark x1="33108" y1="36364" x2="33108" y2="36364"/>
                        <a14:foregroundMark x1="36824" y1="22727" x2="36824" y2="22727"/>
                        <a14:foregroundMark x1="42230" y1="58182" x2="42230" y2="58182"/>
                        <a14:foregroundMark x1="52027" y1="56364" x2="52027" y2="56364"/>
                        <a14:foregroundMark x1="47973" y1="47273" x2="47973" y2="47273"/>
                        <a14:foregroundMark x1="66216" y1="47273" x2="66216" y2="47273"/>
                        <a14:foregroundMark x1="72973" y1="56364" x2="72973" y2="56364"/>
                        <a14:foregroundMark x1="77365" y1="73636" x2="77365" y2="73636"/>
                        <a14:foregroundMark x1="92568" y1="28182" x2="92568" y2="28182"/>
                        <a14:foregroundMark x1="39527" y1="13636" x2="39527" y2="13636"/>
                        <a14:foregroundMark x1="46622" y1="38182" x2="46622" y2="38182"/>
                        <a14:foregroundMark x1="42905" y1="68182" x2="42905" y2="68182"/>
                        <a14:foregroundMark x1="86486" y1="77273" x2="86486" y2="77273"/>
                        <a14:foregroundMark x1="91216" y1="77273" x2="91216" y2="77273"/>
                        <a14:foregroundMark x1="68243" y1="77273" x2="68243" y2="77273"/>
                        <a14:foregroundMark x1="72973" y1="77273" x2="72973" y2="77273"/>
                        <a14:foregroundMark x1="57095" y1="73636" x2="57095" y2="73636"/>
                        <a14:foregroundMark x1="65541" y1="70000" x2="65541" y2="70000"/>
                        <a14:foregroundMark x1="87162" y1="77273" x2="87162" y2="77273"/>
                        <a14:foregroundMark x1="97635" y1="79091" x2="97635" y2="79091"/>
                        <a14:foregroundMark x1="86486" y1="64545" x2="86486" y2="64545"/>
                        <a14:foregroundMark x1="92568" y1="66364" x2="92568" y2="66364"/>
                        <a14:foregroundMark x1="56419" y1="82727" x2="56419" y2="82727"/>
                        <a14:foregroundMark x1="52703" y1="68182" x2="52703" y2="68182"/>
                        <a14:foregroundMark x1="49324" y1="62727" x2="49324" y2="62727"/>
                        <a14:foregroundMark x1="50000" y1="64545" x2="50000" y2="64545"/>
                        <a14:foregroundMark x1="49324" y1="56364" x2="49324" y2="56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4" y="97466"/>
            <a:ext cx="2088654" cy="77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479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reative workplace with yellow notebooks and alarm clock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9"/>
          <a:stretch/>
        </p:blipFill>
        <p:spPr bwMode="auto">
          <a:xfrm flipH="1" flipV="1">
            <a:off x="-30816" y="-1"/>
            <a:ext cx="9169534" cy="729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-191523"/>
            <a:ext cx="7772400" cy="1163286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EED412"/>
                </a:solidFill>
              </a:rPr>
              <a:t>             </a:t>
            </a:r>
            <a:r>
              <a:rPr lang="sl-SI" sz="2000" b="1" dirty="0" smtClean="0">
                <a:solidFill>
                  <a:srgbClr val="EED412"/>
                </a:solidFill>
              </a:rPr>
              <a:t>INFORMACIJA O ŠTIPENDIJAH  2020</a:t>
            </a:r>
            <a:endParaRPr lang="sl-SI" sz="4000" b="1" dirty="0">
              <a:solidFill>
                <a:srgbClr val="EED412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395536" y="1020695"/>
            <a:ext cx="8496944" cy="6057637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</a:rPr>
              <a:t>              </a:t>
            </a:r>
            <a:r>
              <a:rPr lang="sl-SI" sz="2800" b="1" dirty="0" smtClean="0"/>
              <a:t>         </a:t>
            </a:r>
            <a:r>
              <a:rPr lang="sl-SI" sz="3300" b="1" dirty="0" smtClean="0"/>
              <a:t>ZOISOVE ŠTIPENDIJE</a:t>
            </a:r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sl-SI" sz="2800" dirty="0" smtClean="0"/>
              <a:t>Dodatni </a:t>
            </a:r>
            <a:r>
              <a:rPr lang="sl-SI" sz="2800" dirty="0"/>
              <a:t>pogoji: IZJEMNI DOSEŽEK </a:t>
            </a:r>
            <a:r>
              <a:rPr lang="sl-SI" sz="2800" dirty="0" smtClean="0"/>
              <a:t>in v </a:t>
            </a:r>
            <a:r>
              <a:rPr lang="sl-SI" sz="2800" dirty="0"/>
              <a:t>zaključnem razredu</a:t>
            </a:r>
          </a:p>
          <a:p>
            <a:pPr algn="l">
              <a:lnSpc>
                <a:spcPct val="150000"/>
              </a:lnSpc>
            </a:pPr>
            <a:r>
              <a:rPr lang="sl-SI" sz="2800" dirty="0"/>
              <a:t>OŠ povprečna ocena najmanj 4,70 (obvezni + </a:t>
            </a:r>
            <a:r>
              <a:rPr lang="sl-SI" sz="2800" dirty="0" smtClean="0"/>
              <a:t>izbirni predmeti</a:t>
            </a:r>
            <a:r>
              <a:rPr lang="sl-SI" sz="2800" dirty="0"/>
              <a:t>).</a:t>
            </a:r>
          </a:p>
          <a:p>
            <a:pPr algn="l">
              <a:lnSpc>
                <a:spcPct val="150000"/>
              </a:lnSpc>
            </a:pPr>
            <a:endParaRPr lang="sl-SI" sz="2800" dirty="0" smtClean="0"/>
          </a:p>
          <a:p>
            <a:pPr marL="457200" indent="-457200" algn="l">
              <a:lnSpc>
                <a:spcPct val="150000"/>
              </a:lnSpc>
              <a:buFont typeface="Arial" pitchFamily="34" charset="0"/>
              <a:buChar char="•"/>
            </a:pPr>
            <a:r>
              <a:rPr lang="sl-SI" sz="2800" dirty="0" smtClean="0"/>
              <a:t>Izjemni </a:t>
            </a:r>
            <a:r>
              <a:rPr lang="sl-SI" sz="2800" dirty="0"/>
              <a:t>dosežki </a:t>
            </a:r>
            <a:r>
              <a:rPr lang="sl-SI" sz="2800" dirty="0" smtClean="0"/>
              <a:t>so dosežki </a:t>
            </a:r>
            <a:r>
              <a:rPr lang="sl-SI" sz="2800" dirty="0"/>
              <a:t>iz znanja ali </a:t>
            </a:r>
            <a:r>
              <a:rPr lang="sl-SI" sz="2800" dirty="0" smtClean="0"/>
              <a:t>raziskovanja, razvojne </a:t>
            </a:r>
            <a:r>
              <a:rPr lang="sl-SI" sz="2800" dirty="0"/>
              <a:t>dejavnosti ali </a:t>
            </a:r>
            <a:r>
              <a:rPr lang="sl-SI" sz="2800" dirty="0" smtClean="0"/>
              <a:t>umetnosti</a:t>
            </a:r>
          </a:p>
          <a:p>
            <a:pPr algn="l">
              <a:lnSpc>
                <a:spcPct val="150000"/>
              </a:lnSpc>
            </a:pPr>
            <a:r>
              <a:rPr lang="sl-SI" sz="2800" dirty="0" smtClean="0"/>
              <a:t>-ob </a:t>
            </a:r>
            <a:r>
              <a:rPr lang="sl-SI" sz="2800" dirty="0"/>
              <a:t>prehodu med ravnmi izobraževanja je </a:t>
            </a:r>
            <a:r>
              <a:rPr lang="sl-SI" sz="2800" dirty="0" smtClean="0"/>
              <a:t>možno uveljavljati </a:t>
            </a:r>
            <a:r>
              <a:rPr lang="sl-SI" sz="2800" dirty="0"/>
              <a:t>izjemni dosežek iz zadnjih dveh </a:t>
            </a:r>
            <a:r>
              <a:rPr lang="sl-SI" sz="2800" dirty="0" smtClean="0"/>
              <a:t>let</a:t>
            </a:r>
          </a:p>
          <a:p>
            <a:pPr algn="l">
              <a:lnSpc>
                <a:spcPct val="150000"/>
              </a:lnSpc>
            </a:pPr>
            <a:r>
              <a:rPr lang="sl-SI" sz="2800" dirty="0" smtClean="0"/>
              <a:t>-posamezni </a:t>
            </a:r>
            <a:r>
              <a:rPr lang="sl-SI" sz="2800" dirty="0"/>
              <a:t>dosežek se lahko uveljavlja le enkrat.</a:t>
            </a:r>
            <a:endParaRPr lang="sl-SI" sz="2000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  <a:p>
            <a:pPr algn="l">
              <a:lnSpc>
                <a:spcPct val="150000"/>
              </a:lnSpc>
            </a:pPr>
            <a:endParaRPr lang="sl-SI" sz="2000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897" y="0"/>
            <a:ext cx="1458821" cy="9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" b="45000" l="38265" r="642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16" r="32492" b="50000"/>
          <a:stretch/>
        </p:blipFill>
        <p:spPr bwMode="auto">
          <a:xfrm rot="14589149">
            <a:off x="1347571" y="1375872"/>
            <a:ext cx="4735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8182" l="1351" r="100000">
                        <a14:foregroundMark x1="27027" y1="36364" x2="27027" y2="36364"/>
                        <a14:foregroundMark x1="27703" y1="56364" x2="27703" y2="56364"/>
                        <a14:foregroundMark x1="36824" y1="58182" x2="36824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4324" y1="58182" x2="24324" y2="58182"/>
                        <a14:foregroundMark x1="19257" y1="58182" x2="19257" y2="58182"/>
                        <a14:foregroundMark x1="11486" y1="58182" x2="11486" y2="58182"/>
                        <a14:foregroundMark x1="25676" y1="79091" x2="25676" y2="79091"/>
                        <a14:foregroundMark x1="37500" y1="38182" x2="37500" y2="38182"/>
                        <a14:foregroundMark x1="33108" y1="36364" x2="33108" y2="36364"/>
                        <a14:foregroundMark x1="36824" y1="22727" x2="36824" y2="22727"/>
                        <a14:foregroundMark x1="42230" y1="58182" x2="42230" y2="58182"/>
                        <a14:foregroundMark x1="52027" y1="56364" x2="52027" y2="56364"/>
                        <a14:foregroundMark x1="47973" y1="47273" x2="47973" y2="47273"/>
                        <a14:foregroundMark x1="66216" y1="47273" x2="66216" y2="47273"/>
                        <a14:foregroundMark x1="72973" y1="56364" x2="72973" y2="56364"/>
                        <a14:foregroundMark x1="77365" y1="73636" x2="77365" y2="73636"/>
                        <a14:foregroundMark x1="92568" y1="28182" x2="92568" y2="28182"/>
                        <a14:foregroundMark x1="39527" y1="13636" x2="39527" y2="13636"/>
                        <a14:foregroundMark x1="46622" y1="38182" x2="46622" y2="38182"/>
                        <a14:foregroundMark x1="42905" y1="68182" x2="42905" y2="68182"/>
                        <a14:foregroundMark x1="86486" y1="77273" x2="86486" y2="77273"/>
                        <a14:foregroundMark x1="91216" y1="77273" x2="91216" y2="77273"/>
                        <a14:foregroundMark x1="68243" y1="77273" x2="68243" y2="77273"/>
                        <a14:foregroundMark x1="72973" y1="77273" x2="72973" y2="77273"/>
                        <a14:foregroundMark x1="57095" y1="73636" x2="57095" y2="73636"/>
                        <a14:foregroundMark x1="65541" y1="70000" x2="65541" y2="70000"/>
                        <a14:foregroundMark x1="87162" y1="77273" x2="87162" y2="77273"/>
                        <a14:foregroundMark x1="97635" y1="79091" x2="97635" y2="79091"/>
                        <a14:foregroundMark x1="86486" y1="64545" x2="86486" y2="64545"/>
                        <a14:foregroundMark x1="92568" y1="66364" x2="92568" y2="66364"/>
                        <a14:foregroundMark x1="56419" y1="82727" x2="56419" y2="82727"/>
                        <a14:foregroundMark x1="52703" y1="68182" x2="52703" y2="68182"/>
                        <a14:foregroundMark x1="49324" y1="62727" x2="49324" y2="62727"/>
                        <a14:foregroundMark x1="50000" y1="64545" x2="50000" y2="64545"/>
                        <a14:foregroundMark x1="49324" y1="56364" x2="49324" y2="56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4" y="97466"/>
            <a:ext cx="2088654" cy="77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221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reative workplace with yellow notebooks and alarm clock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9"/>
          <a:stretch/>
        </p:blipFill>
        <p:spPr bwMode="auto">
          <a:xfrm flipH="1" flipV="1">
            <a:off x="-30816" y="-1"/>
            <a:ext cx="9169534" cy="729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-191523"/>
            <a:ext cx="7772400" cy="1163286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EED412"/>
                </a:solidFill>
              </a:rPr>
              <a:t>             </a:t>
            </a:r>
            <a:r>
              <a:rPr lang="sl-SI" sz="2000" b="1" dirty="0" smtClean="0">
                <a:solidFill>
                  <a:srgbClr val="EED412"/>
                </a:solidFill>
              </a:rPr>
              <a:t>INFORMACIJA O ŠTIPENDIJAH  2020</a:t>
            </a:r>
            <a:endParaRPr lang="sl-SI" sz="4000" b="1" dirty="0">
              <a:solidFill>
                <a:srgbClr val="EED412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395536" y="1020695"/>
            <a:ext cx="8496944" cy="6057637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</a:rPr>
              <a:t>              </a:t>
            </a:r>
            <a:r>
              <a:rPr lang="sl-SI" sz="2800" b="1" dirty="0" smtClean="0"/>
              <a:t>         ZOISOVE ŠTIPENDIJE</a:t>
            </a:r>
          </a:p>
          <a:p>
            <a:r>
              <a:rPr lang="sl-SI" sz="2000" b="1" dirty="0" smtClean="0"/>
              <a:t>Izjemni dosežki</a:t>
            </a:r>
            <a:r>
              <a:rPr lang="sl-SI" sz="2000" dirty="0" smtClean="0"/>
              <a:t>: </a:t>
            </a:r>
          </a:p>
          <a:p>
            <a:pPr algn="l"/>
            <a:r>
              <a:rPr lang="sl-SI" sz="2000" dirty="0" smtClean="0"/>
              <a:t>▫</a:t>
            </a:r>
            <a:r>
              <a:rPr lang="sl-SI" sz="2000" dirty="0"/>
              <a:t>najvišja mesta iz znanja ali raziskovanja na državnih tekmovanjih, sofinanciranih iz javnih sredstev</a:t>
            </a:r>
            <a:r>
              <a:rPr lang="sl-SI" sz="2000" dirty="0" smtClean="0"/>
              <a:t>,</a:t>
            </a:r>
            <a:endParaRPr lang="sl-SI" sz="2000" dirty="0"/>
          </a:p>
          <a:p>
            <a:pPr algn="l"/>
            <a:r>
              <a:rPr lang="sl-SI" sz="2000" dirty="0"/>
              <a:t>▫zlata in srebrna priznanja iz znanja in raziskovanja na državnih tekmovanjih, sofinanciranih iz javnih sredstev</a:t>
            </a:r>
          </a:p>
          <a:p>
            <a:pPr algn="l"/>
            <a:r>
              <a:rPr lang="sl-SI" sz="2000" dirty="0"/>
              <a:t>▫udeležba in najvišja mesta na mednarodnih tekmovanjih iz znanja, raziskovanja, razvojne dejavnosti ali umetnosti,</a:t>
            </a:r>
          </a:p>
          <a:p>
            <a:pPr algn="l"/>
            <a:r>
              <a:rPr lang="sl-SI" sz="2000" dirty="0"/>
              <a:t>▫nagrajeno znanstvenoraziskovalno, razvojno ali umetniško delo na državni ali mednarodni ravni,</a:t>
            </a:r>
          </a:p>
          <a:p>
            <a:pPr algn="l"/>
            <a:r>
              <a:rPr lang="pl-PL" sz="2000" dirty="0"/>
              <a:t>▫individualni ali skupinski (do 5 članov v skupini),</a:t>
            </a:r>
          </a:p>
          <a:p>
            <a:pPr algn="l"/>
            <a:r>
              <a:rPr lang="sl-SI" sz="2000" dirty="0"/>
              <a:t>▫umetniško delo ali drugo delo, ki je dobilo vsaj dve pozitivni strokovni kritiki, idr.</a:t>
            </a:r>
          </a:p>
          <a:p>
            <a:pPr algn="l"/>
            <a:endParaRPr lang="sl-SI" sz="2000" dirty="0"/>
          </a:p>
          <a:p>
            <a:pPr algn="l"/>
            <a:r>
              <a:rPr lang="sl-SI" sz="2000" dirty="0"/>
              <a:t>Dosežki s področja športa po </a:t>
            </a:r>
            <a:r>
              <a:rPr lang="sl-SI" sz="2000" dirty="0" err="1"/>
              <a:t>Zštip</a:t>
            </a:r>
            <a:r>
              <a:rPr lang="sl-SI" sz="2000" dirty="0"/>
              <a:t>-1 ne štejejo več med izjemne dosežke.</a:t>
            </a:r>
            <a:endParaRPr lang="sl-SI" sz="2000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897" y="0"/>
            <a:ext cx="1458821" cy="9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" b="45000" l="38265" r="642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16" r="32492" b="50000"/>
          <a:stretch/>
        </p:blipFill>
        <p:spPr bwMode="auto">
          <a:xfrm rot="14589149">
            <a:off x="1347571" y="1375872"/>
            <a:ext cx="4735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8182" l="1351" r="100000">
                        <a14:foregroundMark x1="27027" y1="36364" x2="27027" y2="36364"/>
                        <a14:foregroundMark x1="27703" y1="56364" x2="27703" y2="56364"/>
                        <a14:foregroundMark x1="36824" y1="58182" x2="36824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4324" y1="58182" x2="24324" y2="58182"/>
                        <a14:foregroundMark x1="19257" y1="58182" x2="19257" y2="58182"/>
                        <a14:foregroundMark x1="11486" y1="58182" x2="11486" y2="58182"/>
                        <a14:foregroundMark x1="25676" y1="79091" x2="25676" y2="79091"/>
                        <a14:foregroundMark x1="37500" y1="38182" x2="37500" y2="38182"/>
                        <a14:foregroundMark x1="33108" y1="36364" x2="33108" y2="36364"/>
                        <a14:foregroundMark x1="36824" y1="22727" x2="36824" y2="22727"/>
                        <a14:foregroundMark x1="42230" y1="58182" x2="42230" y2="58182"/>
                        <a14:foregroundMark x1="52027" y1="56364" x2="52027" y2="56364"/>
                        <a14:foregroundMark x1="47973" y1="47273" x2="47973" y2="47273"/>
                        <a14:foregroundMark x1="66216" y1="47273" x2="66216" y2="47273"/>
                        <a14:foregroundMark x1="72973" y1="56364" x2="72973" y2="56364"/>
                        <a14:foregroundMark x1="77365" y1="73636" x2="77365" y2="73636"/>
                        <a14:foregroundMark x1="92568" y1="28182" x2="92568" y2="28182"/>
                        <a14:foregroundMark x1="39527" y1="13636" x2="39527" y2="13636"/>
                        <a14:foregroundMark x1="46622" y1="38182" x2="46622" y2="38182"/>
                        <a14:foregroundMark x1="42905" y1="68182" x2="42905" y2="68182"/>
                        <a14:foregroundMark x1="86486" y1="77273" x2="86486" y2="77273"/>
                        <a14:foregroundMark x1="91216" y1="77273" x2="91216" y2="77273"/>
                        <a14:foregroundMark x1="68243" y1="77273" x2="68243" y2="77273"/>
                        <a14:foregroundMark x1="72973" y1="77273" x2="72973" y2="77273"/>
                        <a14:foregroundMark x1="57095" y1="73636" x2="57095" y2="73636"/>
                        <a14:foregroundMark x1="65541" y1="70000" x2="65541" y2="70000"/>
                        <a14:foregroundMark x1="87162" y1="77273" x2="87162" y2="77273"/>
                        <a14:foregroundMark x1="97635" y1="79091" x2="97635" y2="79091"/>
                        <a14:foregroundMark x1="86486" y1="64545" x2="86486" y2="64545"/>
                        <a14:foregroundMark x1="92568" y1="66364" x2="92568" y2="66364"/>
                        <a14:foregroundMark x1="56419" y1="82727" x2="56419" y2="82727"/>
                        <a14:foregroundMark x1="52703" y1="68182" x2="52703" y2="68182"/>
                        <a14:foregroundMark x1="49324" y1="62727" x2="49324" y2="62727"/>
                        <a14:foregroundMark x1="50000" y1="64545" x2="50000" y2="64545"/>
                        <a14:foregroundMark x1="49324" y1="56364" x2="49324" y2="56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4" y="97466"/>
            <a:ext cx="2088654" cy="77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475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reative workplace with yellow notebooks and alarm clock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9"/>
          <a:stretch/>
        </p:blipFill>
        <p:spPr bwMode="auto">
          <a:xfrm flipH="1" flipV="1">
            <a:off x="-30816" y="-1"/>
            <a:ext cx="9169534" cy="729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-191523"/>
            <a:ext cx="7772400" cy="1163286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EED412"/>
                </a:solidFill>
              </a:rPr>
              <a:t>             </a:t>
            </a:r>
            <a:r>
              <a:rPr lang="sl-SI" sz="2000" b="1" dirty="0" smtClean="0">
                <a:solidFill>
                  <a:srgbClr val="EED412"/>
                </a:solidFill>
              </a:rPr>
              <a:t>INFORMACIJA O ŠTIPENDIJAH  2020</a:t>
            </a:r>
            <a:endParaRPr lang="sl-SI" sz="4000" b="1" dirty="0">
              <a:solidFill>
                <a:srgbClr val="EED412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395536" y="1020695"/>
            <a:ext cx="8496944" cy="6057637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</a:rPr>
              <a:t>              </a:t>
            </a:r>
            <a:r>
              <a:rPr lang="sl-SI" sz="2800" b="1" dirty="0" smtClean="0"/>
              <a:t>         ZOISOVE ŠTIPENDIJE</a:t>
            </a:r>
          </a:p>
          <a:p>
            <a:r>
              <a:rPr lang="sl-SI" sz="2400" dirty="0"/>
              <a:t>Vloga za dodelitev štipendije se vloži na podlagi javnega razpisa</a:t>
            </a:r>
            <a:r>
              <a:rPr lang="sl-SI" sz="2400" dirty="0" smtClean="0"/>
              <a:t>:</a:t>
            </a:r>
          </a:p>
          <a:p>
            <a:endParaRPr lang="sl-SI" sz="2400" dirty="0"/>
          </a:p>
          <a:p>
            <a:pPr algn="l"/>
            <a:r>
              <a:rPr lang="sl-SI" sz="2400" dirty="0"/>
              <a:t>•javni razpis in potrebne obrazce objavi sklad </a:t>
            </a:r>
            <a:r>
              <a:rPr lang="sl-SI" sz="2400" b="1" dirty="0"/>
              <a:t>do konca junija</a:t>
            </a:r>
            <a:r>
              <a:rPr lang="sl-SI" sz="2400" dirty="0" smtClean="0"/>
              <a:t>;</a:t>
            </a:r>
          </a:p>
          <a:p>
            <a:pPr algn="l"/>
            <a:endParaRPr lang="sl-SI" sz="2400" dirty="0"/>
          </a:p>
          <a:p>
            <a:pPr algn="l"/>
            <a:r>
              <a:rPr lang="sl-SI" sz="2400" dirty="0"/>
              <a:t>•objava je na voljo na spletni strani Javnega sklada RS za razvoj kadrov in štipendije: </a:t>
            </a:r>
            <a:r>
              <a:rPr lang="sl-SI" sz="2400" b="1" dirty="0" err="1">
                <a:hlinkClick r:id="rId3"/>
              </a:rPr>
              <a:t>www.sklad</a:t>
            </a:r>
            <a:r>
              <a:rPr lang="sl-SI" sz="2400" b="1" dirty="0">
                <a:hlinkClick r:id="rId3"/>
              </a:rPr>
              <a:t>-</a:t>
            </a:r>
            <a:r>
              <a:rPr lang="sl-SI" sz="2400" b="1" dirty="0" err="1">
                <a:hlinkClick r:id="rId3"/>
              </a:rPr>
              <a:t>kadri.si</a:t>
            </a:r>
            <a:r>
              <a:rPr lang="sl-SI" sz="2400" b="1" dirty="0" smtClean="0"/>
              <a:t>;</a:t>
            </a:r>
          </a:p>
          <a:p>
            <a:pPr algn="l"/>
            <a:endParaRPr lang="sl-SI" sz="2400" dirty="0"/>
          </a:p>
          <a:p>
            <a:pPr algn="l"/>
            <a:r>
              <a:rPr lang="pl-PL" sz="2400" dirty="0"/>
              <a:t>•vlogo je potrebno oddati do rokav javnem razpisu.</a:t>
            </a:r>
          </a:p>
          <a:p>
            <a:endParaRPr lang="sl-SI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897" y="0"/>
            <a:ext cx="1458821" cy="9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000" b="45000" l="38265" r="642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16" r="32492" b="50000"/>
          <a:stretch/>
        </p:blipFill>
        <p:spPr bwMode="auto">
          <a:xfrm rot="14589149">
            <a:off x="1347571" y="1375872"/>
            <a:ext cx="4735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8182" l="1351" r="100000">
                        <a14:foregroundMark x1="27027" y1="36364" x2="27027" y2="36364"/>
                        <a14:foregroundMark x1="27703" y1="56364" x2="27703" y2="56364"/>
                        <a14:foregroundMark x1="36824" y1="58182" x2="36824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4324" y1="58182" x2="24324" y2="58182"/>
                        <a14:foregroundMark x1="19257" y1="58182" x2="19257" y2="58182"/>
                        <a14:foregroundMark x1="11486" y1="58182" x2="11486" y2="58182"/>
                        <a14:foregroundMark x1="25676" y1="79091" x2="25676" y2="79091"/>
                        <a14:foregroundMark x1="37500" y1="38182" x2="37500" y2="38182"/>
                        <a14:foregroundMark x1="33108" y1="36364" x2="33108" y2="36364"/>
                        <a14:foregroundMark x1="36824" y1="22727" x2="36824" y2="22727"/>
                        <a14:foregroundMark x1="42230" y1="58182" x2="42230" y2="58182"/>
                        <a14:foregroundMark x1="52027" y1="56364" x2="52027" y2="56364"/>
                        <a14:foregroundMark x1="47973" y1="47273" x2="47973" y2="47273"/>
                        <a14:foregroundMark x1="66216" y1="47273" x2="66216" y2="47273"/>
                        <a14:foregroundMark x1="72973" y1="56364" x2="72973" y2="56364"/>
                        <a14:foregroundMark x1="77365" y1="73636" x2="77365" y2="73636"/>
                        <a14:foregroundMark x1="92568" y1="28182" x2="92568" y2="28182"/>
                        <a14:foregroundMark x1="39527" y1="13636" x2="39527" y2="13636"/>
                        <a14:foregroundMark x1="46622" y1="38182" x2="46622" y2="38182"/>
                        <a14:foregroundMark x1="42905" y1="68182" x2="42905" y2="68182"/>
                        <a14:foregroundMark x1="86486" y1="77273" x2="86486" y2="77273"/>
                        <a14:foregroundMark x1="91216" y1="77273" x2="91216" y2="77273"/>
                        <a14:foregroundMark x1="68243" y1="77273" x2="68243" y2="77273"/>
                        <a14:foregroundMark x1="72973" y1="77273" x2="72973" y2="77273"/>
                        <a14:foregroundMark x1="57095" y1="73636" x2="57095" y2="73636"/>
                        <a14:foregroundMark x1="65541" y1="70000" x2="65541" y2="70000"/>
                        <a14:foregroundMark x1="87162" y1="77273" x2="87162" y2="77273"/>
                        <a14:foregroundMark x1="97635" y1="79091" x2="97635" y2="79091"/>
                        <a14:foregroundMark x1="86486" y1="64545" x2="86486" y2="64545"/>
                        <a14:foregroundMark x1="92568" y1="66364" x2="92568" y2="66364"/>
                        <a14:foregroundMark x1="56419" y1="82727" x2="56419" y2="82727"/>
                        <a14:foregroundMark x1="52703" y1="68182" x2="52703" y2="68182"/>
                        <a14:foregroundMark x1="49324" y1="62727" x2="49324" y2="62727"/>
                        <a14:foregroundMark x1="50000" y1="64545" x2="50000" y2="64545"/>
                        <a14:foregroundMark x1="49324" y1="56364" x2="49324" y2="56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4" y="97466"/>
            <a:ext cx="2088654" cy="77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957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reative workplace with yellow notebooks and alarm clock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9"/>
          <a:stretch/>
        </p:blipFill>
        <p:spPr bwMode="auto">
          <a:xfrm flipH="1" flipV="1">
            <a:off x="-30816" y="-1"/>
            <a:ext cx="9169534" cy="729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-191523"/>
            <a:ext cx="7772400" cy="1163286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EED412"/>
                </a:solidFill>
              </a:rPr>
              <a:t>             </a:t>
            </a:r>
            <a:r>
              <a:rPr lang="sl-SI" sz="2000" b="1" dirty="0" smtClean="0">
                <a:solidFill>
                  <a:srgbClr val="EED412"/>
                </a:solidFill>
              </a:rPr>
              <a:t>INFORMACIJA O ŠTIPENDIJAH  2020</a:t>
            </a:r>
            <a:endParaRPr lang="sl-SI" sz="4000" b="1" dirty="0">
              <a:solidFill>
                <a:srgbClr val="EED412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395536" y="1020695"/>
            <a:ext cx="8496944" cy="6057637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</a:rPr>
              <a:t>          </a:t>
            </a:r>
            <a:endParaRPr lang="sl-SI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897" y="0"/>
            <a:ext cx="1458821" cy="9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" b="45000" l="38265" r="642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16" r="32492" b="50000"/>
          <a:stretch/>
        </p:blipFill>
        <p:spPr bwMode="auto">
          <a:xfrm rot="14589149">
            <a:off x="1347571" y="1375872"/>
            <a:ext cx="4735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8182" l="1351" r="100000">
                        <a14:foregroundMark x1="27027" y1="36364" x2="27027" y2="36364"/>
                        <a14:foregroundMark x1="27703" y1="56364" x2="27703" y2="56364"/>
                        <a14:foregroundMark x1="36824" y1="58182" x2="36824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4324" y1="58182" x2="24324" y2="58182"/>
                        <a14:foregroundMark x1="19257" y1="58182" x2="19257" y2="58182"/>
                        <a14:foregroundMark x1="11486" y1="58182" x2="11486" y2="58182"/>
                        <a14:foregroundMark x1="25676" y1="79091" x2="25676" y2="79091"/>
                        <a14:foregroundMark x1="37500" y1="38182" x2="37500" y2="38182"/>
                        <a14:foregroundMark x1="33108" y1="36364" x2="33108" y2="36364"/>
                        <a14:foregroundMark x1="36824" y1="22727" x2="36824" y2="22727"/>
                        <a14:foregroundMark x1="42230" y1="58182" x2="42230" y2="58182"/>
                        <a14:foregroundMark x1="52027" y1="56364" x2="52027" y2="56364"/>
                        <a14:foregroundMark x1="47973" y1="47273" x2="47973" y2="47273"/>
                        <a14:foregroundMark x1="66216" y1="47273" x2="66216" y2="47273"/>
                        <a14:foregroundMark x1="72973" y1="56364" x2="72973" y2="56364"/>
                        <a14:foregroundMark x1="77365" y1="73636" x2="77365" y2="73636"/>
                        <a14:foregroundMark x1="92568" y1="28182" x2="92568" y2="28182"/>
                        <a14:foregroundMark x1="39527" y1="13636" x2="39527" y2="13636"/>
                        <a14:foregroundMark x1="46622" y1="38182" x2="46622" y2="38182"/>
                        <a14:foregroundMark x1="42905" y1="68182" x2="42905" y2="68182"/>
                        <a14:foregroundMark x1="86486" y1="77273" x2="86486" y2="77273"/>
                        <a14:foregroundMark x1="91216" y1="77273" x2="91216" y2="77273"/>
                        <a14:foregroundMark x1="68243" y1="77273" x2="68243" y2="77273"/>
                        <a14:foregroundMark x1="72973" y1="77273" x2="72973" y2="77273"/>
                        <a14:foregroundMark x1="57095" y1="73636" x2="57095" y2="73636"/>
                        <a14:foregroundMark x1="65541" y1="70000" x2="65541" y2="70000"/>
                        <a14:foregroundMark x1="87162" y1="77273" x2="87162" y2="77273"/>
                        <a14:foregroundMark x1="97635" y1="79091" x2="97635" y2="79091"/>
                        <a14:foregroundMark x1="86486" y1="64545" x2="86486" y2="64545"/>
                        <a14:foregroundMark x1="92568" y1="66364" x2="92568" y2="66364"/>
                        <a14:foregroundMark x1="56419" y1="82727" x2="56419" y2="82727"/>
                        <a14:foregroundMark x1="52703" y1="68182" x2="52703" y2="68182"/>
                        <a14:foregroundMark x1="49324" y1="62727" x2="49324" y2="62727"/>
                        <a14:foregroundMark x1="50000" y1="64545" x2="50000" y2="64545"/>
                        <a14:foregroundMark x1="49324" y1="56364" x2="49324" y2="56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4" y="97466"/>
            <a:ext cx="2088654" cy="77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157288"/>
            <a:ext cx="8267700" cy="454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565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reative workplace with yellow notebooks and alarm clock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209"/>
          <a:stretch/>
        </p:blipFill>
        <p:spPr bwMode="auto">
          <a:xfrm flipH="1" flipV="1">
            <a:off x="-30816" y="-1"/>
            <a:ext cx="9169534" cy="729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-191523"/>
            <a:ext cx="7772400" cy="1163286"/>
          </a:xfrm>
        </p:spPr>
        <p:txBody>
          <a:bodyPr>
            <a:normAutofit/>
          </a:bodyPr>
          <a:lstStyle/>
          <a:p>
            <a:r>
              <a:rPr lang="sl-SI" sz="4000" b="1" dirty="0" smtClean="0">
                <a:solidFill>
                  <a:srgbClr val="EED412"/>
                </a:solidFill>
              </a:rPr>
              <a:t>             </a:t>
            </a:r>
            <a:r>
              <a:rPr lang="sl-SI" sz="2000" b="1" dirty="0" smtClean="0">
                <a:solidFill>
                  <a:srgbClr val="EED412"/>
                </a:solidFill>
              </a:rPr>
              <a:t>INFORMACIJA O ŠTIPENDIJAH  2020</a:t>
            </a:r>
            <a:endParaRPr lang="sl-SI" sz="4000" b="1" dirty="0">
              <a:solidFill>
                <a:srgbClr val="EED412"/>
              </a:solidFill>
            </a:endParaRPr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395536" y="1020695"/>
            <a:ext cx="8496944" cy="6057637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sl-SI" sz="3600" b="1" dirty="0" smtClean="0">
                <a:solidFill>
                  <a:schemeClr val="bg1">
                    <a:lumMod val="50000"/>
                  </a:schemeClr>
                </a:solidFill>
              </a:rPr>
              <a:t>              </a:t>
            </a:r>
            <a:r>
              <a:rPr lang="sl-SI" sz="2800" b="1" dirty="0" smtClean="0"/>
              <a:t>ŠTIPENDIJE ZA DEFICITARNE POKLICE</a:t>
            </a:r>
            <a:endParaRPr lang="sl-SI" sz="2800" b="1" dirty="0"/>
          </a:p>
          <a:p>
            <a:pPr algn="l">
              <a:lnSpc>
                <a:spcPct val="150000"/>
              </a:lnSpc>
            </a:pPr>
            <a:r>
              <a:rPr lang="sl-SI" sz="2400" dirty="0"/>
              <a:t>Upravičenci</a:t>
            </a:r>
          </a:p>
          <a:p>
            <a:pPr algn="l">
              <a:lnSpc>
                <a:spcPct val="150000"/>
              </a:lnSpc>
            </a:pPr>
            <a:r>
              <a:rPr lang="sl-SI" sz="2400" dirty="0"/>
              <a:t>: dijaki, ki se izobražujejo na ravneh in </a:t>
            </a:r>
            <a:r>
              <a:rPr lang="sl-SI" sz="2400" dirty="0" smtClean="0"/>
              <a:t>področjih izobraževanja</a:t>
            </a:r>
            <a:r>
              <a:rPr lang="sl-SI" sz="2400" dirty="0"/>
              <a:t>, opredeljenih v politiki štipendiranja</a:t>
            </a:r>
          </a:p>
          <a:p>
            <a:pPr algn="l">
              <a:lnSpc>
                <a:spcPct val="150000"/>
              </a:lnSpc>
            </a:pPr>
            <a:endParaRPr lang="sl-SI" sz="2400" dirty="0" smtClean="0"/>
          </a:p>
          <a:p>
            <a:pPr algn="l">
              <a:lnSpc>
                <a:spcPct val="150000"/>
              </a:lnSpc>
            </a:pPr>
            <a:r>
              <a:rPr lang="sl-SI" sz="2400" dirty="0" smtClean="0"/>
              <a:t>Politiko </a:t>
            </a:r>
            <a:r>
              <a:rPr lang="sl-SI" sz="2400" dirty="0"/>
              <a:t>štipendiranja sprejme Vlada RS za obdobje 5 let.</a:t>
            </a:r>
          </a:p>
          <a:p>
            <a:pPr algn="l">
              <a:lnSpc>
                <a:spcPct val="150000"/>
              </a:lnSpc>
            </a:pPr>
            <a:endParaRPr lang="sl-SI" sz="2400" dirty="0" smtClean="0"/>
          </a:p>
          <a:p>
            <a:pPr algn="l">
              <a:lnSpc>
                <a:spcPct val="150000"/>
              </a:lnSpc>
            </a:pPr>
            <a:r>
              <a:rPr lang="sl-SI" sz="2400" dirty="0" smtClean="0"/>
              <a:t>Vloga </a:t>
            </a:r>
            <a:r>
              <a:rPr lang="sl-SI" sz="2400" dirty="0"/>
              <a:t>za dodelitev štipendije na spletni strani Javnega</a:t>
            </a:r>
          </a:p>
          <a:p>
            <a:pPr algn="l">
              <a:lnSpc>
                <a:spcPct val="150000"/>
              </a:lnSpc>
            </a:pPr>
            <a:r>
              <a:rPr lang="sl-SI" sz="2400" dirty="0"/>
              <a:t>sklada RS za razvoj kadrov in štipendije: </a:t>
            </a:r>
            <a:r>
              <a:rPr lang="sl-SI" sz="2400" dirty="0" err="1"/>
              <a:t>www.sklad</a:t>
            </a:r>
            <a:r>
              <a:rPr lang="sl-SI" sz="2400" dirty="0"/>
              <a:t> </a:t>
            </a:r>
            <a:r>
              <a:rPr lang="sl-SI" sz="2400" dirty="0" err="1"/>
              <a:t>kadri.si</a:t>
            </a:r>
            <a:endParaRPr lang="sl-SI" sz="2400" dirty="0" smtClean="0"/>
          </a:p>
          <a:p>
            <a:endParaRPr lang="pl-PL" sz="2400" dirty="0"/>
          </a:p>
          <a:p>
            <a:endParaRPr lang="sl-SI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897" y="0"/>
            <a:ext cx="1458821" cy="9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00" b="45000" l="38265" r="6425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16" r="32492" b="50000"/>
          <a:stretch/>
        </p:blipFill>
        <p:spPr bwMode="auto">
          <a:xfrm rot="14589149">
            <a:off x="1347571" y="1375872"/>
            <a:ext cx="473513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8182" l="1351" r="100000">
                        <a14:foregroundMark x1="27027" y1="36364" x2="27027" y2="36364"/>
                        <a14:foregroundMark x1="27703" y1="56364" x2="27703" y2="56364"/>
                        <a14:foregroundMark x1="36824" y1="58182" x2="36824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7703" y2="58182"/>
                        <a14:foregroundMark x1="27703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5676" y1="58182" x2="25676" y2="58182"/>
                        <a14:foregroundMark x1="24324" y1="58182" x2="24324" y2="58182"/>
                        <a14:foregroundMark x1="19257" y1="58182" x2="19257" y2="58182"/>
                        <a14:foregroundMark x1="11486" y1="58182" x2="11486" y2="58182"/>
                        <a14:foregroundMark x1="25676" y1="79091" x2="25676" y2="79091"/>
                        <a14:foregroundMark x1="37500" y1="38182" x2="37500" y2="38182"/>
                        <a14:foregroundMark x1="33108" y1="36364" x2="33108" y2="36364"/>
                        <a14:foregroundMark x1="36824" y1="22727" x2="36824" y2="22727"/>
                        <a14:foregroundMark x1="42230" y1="58182" x2="42230" y2="58182"/>
                        <a14:foregroundMark x1="52027" y1="56364" x2="52027" y2="56364"/>
                        <a14:foregroundMark x1="47973" y1="47273" x2="47973" y2="47273"/>
                        <a14:foregroundMark x1="66216" y1="47273" x2="66216" y2="47273"/>
                        <a14:foregroundMark x1="72973" y1="56364" x2="72973" y2="56364"/>
                        <a14:foregroundMark x1="77365" y1="73636" x2="77365" y2="73636"/>
                        <a14:foregroundMark x1="92568" y1="28182" x2="92568" y2="28182"/>
                        <a14:foregroundMark x1="39527" y1="13636" x2="39527" y2="13636"/>
                        <a14:foregroundMark x1="46622" y1="38182" x2="46622" y2="38182"/>
                        <a14:foregroundMark x1="42905" y1="68182" x2="42905" y2="68182"/>
                        <a14:foregroundMark x1="86486" y1="77273" x2="86486" y2="77273"/>
                        <a14:foregroundMark x1="91216" y1="77273" x2="91216" y2="77273"/>
                        <a14:foregroundMark x1="68243" y1="77273" x2="68243" y2="77273"/>
                        <a14:foregroundMark x1="72973" y1="77273" x2="72973" y2="77273"/>
                        <a14:foregroundMark x1="57095" y1="73636" x2="57095" y2="73636"/>
                        <a14:foregroundMark x1="65541" y1="70000" x2="65541" y2="70000"/>
                        <a14:foregroundMark x1="87162" y1="77273" x2="87162" y2="77273"/>
                        <a14:foregroundMark x1="97635" y1="79091" x2="97635" y2="79091"/>
                        <a14:foregroundMark x1="86486" y1="64545" x2="86486" y2="64545"/>
                        <a14:foregroundMark x1="92568" y1="66364" x2="92568" y2="66364"/>
                        <a14:foregroundMark x1="56419" y1="82727" x2="56419" y2="82727"/>
                        <a14:foregroundMark x1="52703" y1="68182" x2="52703" y2="68182"/>
                        <a14:foregroundMark x1="49324" y1="62727" x2="49324" y2="62727"/>
                        <a14:foregroundMark x1="50000" y1="64545" x2="50000" y2="64545"/>
                        <a14:foregroundMark x1="49324" y1="56364" x2="49324" y2="56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4" y="97466"/>
            <a:ext cx="2088654" cy="77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2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PIS V SŠ ROKOVNIK SPREMEMBE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VPIS V SŠ ROKOVNIK SPREMEMBE</Template>
  <TotalTime>89</TotalTime>
  <Words>553</Words>
  <Application>Microsoft Office PowerPoint</Application>
  <PresentationFormat>Diaprojekcija na zaslonu (4:3)</PresentationFormat>
  <Paragraphs>93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4" baseType="lpstr">
      <vt:lpstr>VPIS V SŠ ROKOVNIK SPREMEMBE</vt:lpstr>
      <vt:lpstr>PowerPointova predstavitev</vt:lpstr>
      <vt:lpstr>INFORMACIJA O ŠTIPENDIJAH</vt:lpstr>
      <vt:lpstr>             INFORMACIJA O ŠTIPENDIJAH  2020</vt:lpstr>
      <vt:lpstr>             INFORMACIJA O ŠTIPENDIJAH  2020</vt:lpstr>
      <vt:lpstr>             INFORMACIJA O ŠTIPENDIJAH  2020</vt:lpstr>
      <vt:lpstr>             INFORMACIJA O ŠTIPENDIJAH  2020</vt:lpstr>
      <vt:lpstr>             INFORMACIJA O ŠTIPENDIJAH  2020</vt:lpstr>
      <vt:lpstr>             INFORMACIJA O ŠTIPENDIJAH  2020</vt:lpstr>
      <vt:lpstr>             INFORMACIJA O ŠTIPENDIJAH  2020</vt:lpstr>
      <vt:lpstr>             INFORMACIJA O ŠTIPENDIJAH  2020</vt:lpstr>
      <vt:lpstr>             INFORMACIJA O ŠTIPENDIJAH  2020</vt:lpstr>
      <vt:lpstr>             INFORMACIJA O ŠTIPENDIJAH  2020</vt:lpstr>
      <vt:lpstr>             INFORMACIJA O ŠTIPENDIJAH  2020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Klara</dc:creator>
  <cp:lastModifiedBy>Klara</cp:lastModifiedBy>
  <cp:revision>8</cp:revision>
  <dcterms:created xsi:type="dcterms:W3CDTF">2020-05-24T21:25:01Z</dcterms:created>
  <dcterms:modified xsi:type="dcterms:W3CDTF">2020-05-25T19:57:58Z</dcterms:modified>
</cp:coreProperties>
</file>